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265" r:id="rId3"/>
    <p:sldId id="266" r:id="rId4"/>
    <p:sldId id="267" r:id="rId5"/>
    <p:sldId id="257" r:id="rId6"/>
    <p:sldId id="258" r:id="rId7"/>
    <p:sldId id="259" r:id="rId8"/>
    <p:sldId id="260" r:id="rId9"/>
    <p:sldId id="261" r:id="rId10"/>
    <p:sldId id="262" r:id="rId11"/>
    <p:sldId id="263" r:id="rId12"/>
    <p:sldId id="269" r:id="rId13"/>
    <p:sldId id="264" r:id="rId14"/>
    <p:sldId id="268" r:id="rId15"/>
    <p:sldId id="270" r:id="rId16"/>
    <p:sldId id="271" r:id="rId17"/>
    <p:sldId id="272" r:id="rId18"/>
    <p:sldId id="273" r:id="rId19"/>
    <p:sldId id="282" r:id="rId20"/>
    <p:sldId id="289" r:id="rId21"/>
    <p:sldId id="274" r:id="rId22"/>
    <p:sldId id="275" r:id="rId23"/>
    <p:sldId id="277" r:id="rId24"/>
    <p:sldId id="286" r:id="rId25"/>
    <p:sldId id="276" r:id="rId26"/>
    <p:sldId id="278" r:id="rId27"/>
    <p:sldId id="279" r:id="rId28"/>
    <p:sldId id="280" r:id="rId29"/>
    <p:sldId id="287" r:id="rId30"/>
    <p:sldId id="283" r:id="rId31"/>
    <p:sldId id="281" r:id="rId32"/>
    <p:sldId id="288" r:id="rId33"/>
    <p:sldId id="284" r:id="rId34"/>
    <p:sldId id="285" r:id="rId35"/>
    <p:sldId id="290" r:id="rId36"/>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7F0E"/>
    <a:srgbClr val="FFCC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62" autoAdjust="0"/>
    <p:restoredTop sz="94660"/>
  </p:normalViewPr>
  <p:slideViewPr>
    <p:cSldViewPr>
      <p:cViewPr varScale="1">
        <p:scale>
          <a:sx n="86" d="100"/>
          <a:sy n="86" d="100"/>
        </p:scale>
        <p:origin x="-121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EF13C690-8602-48E6-A006-B29F7339796B}" type="datetimeFigureOut">
              <a:rPr lang="en-US" smtClean="0"/>
              <a:t>5/22/2012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82D27459-831F-4FE2-8C2A-EC5BD87E146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DBC51ACC-B1CF-4384-AB4B-F71D4B968DD4}" type="datetimeFigureOut">
              <a:rPr lang="en-US" smtClean="0"/>
              <a:pPr/>
              <a:t>5/22/2012</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1D24059E-08FA-4B1C-A695-2656B60D1355}"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35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24059E-08FA-4B1C-A695-2656B60D1355}"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C9CA5-7F40-4EA6-AEAB-0449F2EC3B84}" type="datetimeFigureOut">
              <a:rPr lang="en-US" smtClean="0"/>
              <a:pPr/>
              <a:t>5/22/2012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1EE781-B461-49F1-9C4F-E4616055CBA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5E9EFF"/>
            </a:gs>
            <a:gs pos="39999">
              <a:srgbClr val="85C2FF"/>
            </a:gs>
            <a:gs pos="70000">
              <a:srgbClr val="C4D6EB"/>
            </a:gs>
            <a:gs pos="100000">
              <a:srgbClr val="FFEBF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BC9CA5-7F40-4EA6-AEAB-0449F2EC3B84}" type="datetimeFigureOut">
              <a:rPr lang="en-US" smtClean="0"/>
              <a:pPr/>
              <a:t>5/22/2012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EE781-B461-49F1-9C4F-E4616055CBA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hyperlink" Target="http://en.wikipedia.org/wiki/File:We_Can_Do_It!.jpg"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commons.wikimedia.org/wiki/Image:Douglas_MacArthur_58-61.jp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4.gif"/></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hyperlink" Target="http://www.calvin.edu/academic/cas/gpa/posters/brot.jp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81000"/>
            <a:ext cx="7772400" cy="1470025"/>
          </a:xfrm>
        </p:spPr>
        <p:txBody>
          <a:bodyPr/>
          <a:lstStyle/>
          <a:p>
            <a:r>
              <a:rPr lang="en-US" b="1" dirty="0" smtClean="0">
                <a:solidFill>
                  <a:schemeClr val="tx2"/>
                </a:solidFill>
                <a:latin typeface="Algerian" pitchFamily="82" charset="0"/>
              </a:rPr>
              <a:t>World War II </a:t>
            </a:r>
            <a:endParaRPr lang="en-US" b="1" dirty="0">
              <a:solidFill>
                <a:schemeClr val="tx2"/>
              </a:solidFill>
              <a:latin typeface="Algerian" pitchFamily="82" charset="0"/>
            </a:endParaRPr>
          </a:p>
        </p:txBody>
      </p:sp>
      <p:pic>
        <p:nvPicPr>
          <p:cNvPr id="30722" name="Picture 2" descr="http://holly9588.files.wordpress.com/2009/02/iwo-jima-flag-raising-wwii.jpg"/>
          <p:cNvPicPr>
            <a:picLocks noChangeAspect="1" noChangeArrowheads="1"/>
          </p:cNvPicPr>
          <p:nvPr/>
        </p:nvPicPr>
        <p:blipFill>
          <a:blip r:embed="rId3" cstate="print"/>
          <a:srcRect/>
          <a:stretch>
            <a:fillRect/>
          </a:stretch>
        </p:blipFill>
        <p:spPr bwMode="auto">
          <a:xfrm>
            <a:off x="1676400" y="1600200"/>
            <a:ext cx="5876925" cy="473392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a:xfrm>
            <a:off x="0" y="1143000"/>
            <a:ext cx="8229600" cy="4525963"/>
          </a:xfrm>
        </p:spPr>
        <p:txBody>
          <a:bodyPr/>
          <a:lstStyle/>
          <a:p>
            <a:r>
              <a:rPr lang="en-US" dirty="0" smtClean="0"/>
              <a:t>Nationalism- Many people still experienced pride in their country. Many dictators played to the nationalism and used it to get the public on their side. Nationalism allowed fascist governments to come to power. </a:t>
            </a:r>
            <a:endParaRPr lang="en-US" dirty="0"/>
          </a:p>
        </p:txBody>
      </p:sp>
      <p:pic>
        <p:nvPicPr>
          <p:cNvPr id="5" name="Picture 10" descr="http://www.calvin.edu/academic/cas/gpa/posters/snake1.jpg"/>
          <p:cNvPicPr>
            <a:picLocks noChangeAspect="1" noChangeArrowheads="1"/>
          </p:cNvPicPr>
          <p:nvPr/>
        </p:nvPicPr>
        <p:blipFill>
          <a:blip r:embed="rId3" cstate="print"/>
          <a:srcRect/>
          <a:stretch>
            <a:fillRect/>
          </a:stretch>
        </p:blipFill>
        <p:spPr bwMode="auto">
          <a:xfrm>
            <a:off x="6705600" y="3657600"/>
            <a:ext cx="2209911" cy="3200400"/>
          </a:xfrm>
          <a:prstGeom prst="rect">
            <a:avLst/>
          </a:prstGeom>
          <a:noFill/>
        </p:spPr>
      </p:pic>
      <p:sp>
        <p:nvSpPr>
          <p:cNvPr id="6" name="Rectangle 5"/>
          <p:cNvSpPr/>
          <p:nvPr/>
        </p:nvSpPr>
        <p:spPr>
          <a:xfrm>
            <a:off x="838200" y="4191000"/>
            <a:ext cx="5486400" cy="2062103"/>
          </a:xfrm>
          <a:prstGeom prst="rect">
            <a:avLst/>
          </a:prstGeom>
          <a:noFill/>
        </p:spPr>
        <p:txBody>
          <a:bodyPr wrap="square" lIns="91440" tIns="45720" rIns="91440" bIns="45720">
            <a:spAutoFit/>
          </a:bodyPr>
          <a:lstStyle/>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Words coming out of the snake: </a:t>
            </a:r>
          </a:p>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Unemployment, Versailles, </a:t>
            </a:r>
          </a:p>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War Guilt, Lies</a:t>
            </a:r>
            <a:endParaRPr lang="en-US"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a:xfrm>
            <a:off x="457200" y="1143000"/>
            <a:ext cx="8229600" cy="4525963"/>
          </a:xfrm>
        </p:spPr>
        <p:txBody>
          <a:bodyPr/>
          <a:lstStyle/>
          <a:p>
            <a:r>
              <a:rPr lang="en-US" dirty="0" smtClean="0"/>
              <a:t>Militarism – The countries started to gather a collection of weapons</a:t>
            </a:r>
            <a:endParaRPr lang="en-US" dirty="0"/>
          </a:p>
        </p:txBody>
      </p:sp>
      <p:pic>
        <p:nvPicPr>
          <p:cNvPr id="6148" name="Picture 4" descr="http://t2.gstatic.com/images?q=tbn:ANd9GcSs9zLRgYDpSUUs-LTUFWz5caNQRrBxHHz_hSofmXIQW3jhKQbv1qLS5AvxbA"/>
          <p:cNvPicPr>
            <a:picLocks noChangeAspect="1" noChangeArrowheads="1"/>
          </p:cNvPicPr>
          <p:nvPr/>
        </p:nvPicPr>
        <p:blipFill>
          <a:blip r:embed="rId3" cstate="print"/>
          <a:srcRect/>
          <a:stretch>
            <a:fillRect/>
          </a:stretch>
        </p:blipFill>
        <p:spPr bwMode="auto">
          <a:xfrm>
            <a:off x="762000" y="2286000"/>
            <a:ext cx="2895600" cy="2391509"/>
          </a:xfrm>
          <a:prstGeom prst="rect">
            <a:avLst/>
          </a:prstGeom>
          <a:noFill/>
        </p:spPr>
      </p:pic>
      <p:pic>
        <p:nvPicPr>
          <p:cNvPr id="6152" name="Picture 8" descr="http://3.bp.blogspot.com/_P5h6420cYHU/S7FC2qjxriI/AAAAAAAAA3I/zgB3o1rXv6g/s1600/Pullman-StandardPlantWWII-TankCompleted-HammondIndiana.jpg"/>
          <p:cNvPicPr>
            <a:picLocks noChangeAspect="1" noChangeArrowheads="1"/>
          </p:cNvPicPr>
          <p:nvPr/>
        </p:nvPicPr>
        <p:blipFill>
          <a:blip r:embed="rId4" cstate="print"/>
          <a:srcRect/>
          <a:stretch>
            <a:fillRect/>
          </a:stretch>
        </p:blipFill>
        <p:spPr bwMode="auto">
          <a:xfrm>
            <a:off x="5181600" y="1905000"/>
            <a:ext cx="3276600" cy="2483209"/>
          </a:xfrm>
          <a:prstGeom prst="rect">
            <a:avLst/>
          </a:prstGeom>
          <a:noFill/>
        </p:spPr>
      </p:pic>
      <p:sp>
        <p:nvSpPr>
          <p:cNvPr id="9" name="TextBox 8"/>
          <p:cNvSpPr txBox="1"/>
          <p:nvPr/>
        </p:nvSpPr>
        <p:spPr>
          <a:xfrm>
            <a:off x="533400" y="4876800"/>
            <a:ext cx="3505200" cy="1754326"/>
          </a:xfrm>
          <a:prstGeom prst="rect">
            <a:avLst/>
          </a:prstGeom>
          <a:noFill/>
        </p:spPr>
        <p:txBody>
          <a:bodyPr wrap="square" rtlCol="0">
            <a:spAutoFit/>
          </a:bodyPr>
          <a:lstStyle/>
          <a:p>
            <a:r>
              <a:rPr lang="en-US" u="sng" dirty="0" smtClean="0"/>
              <a:t>U Boat – </a:t>
            </a:r>
            <a:r>
              <a:rPr lang="en-US" dirty="0" smtClean="0"/>
              <a:t>Can attack from a great distance, quiet, untraceable. </a:t>
            </a:r>
          </a:p>
          <a:p>
            <a:endParaRPr lang="en-US" dirty="0" smtClean="0"/>
          </a:p>
          <a:p>
            <a:r>
              <a:rPr lang="en-US" dirty="0" smtClean="0"/>
              <a:t>* Germany goes from 57 to 1,100 in 6 years. This causes Great Britain to become concerned. </a:t>
            </a:r>
            <a:endParaRPr lang="en-US" dirty="0"/>
          </a:p>
        </p:txBody>
      </p:sp>
      <p:sp>
        <p:nvSpPr>
          <p:cNvPr id="10" name="TextBox 9"/>
          <p:cNvSpPr txBox="1"/>
          <p:nvPr/>
        </p:nvSpPr>
        <p:spPr>
          <a:xfrm>
            <a:off x="5105400" y="4495800"/>
            <a:ext cx="3429000" cy="2031325"/>
          </a:xfrm>
          <a:prstGeom prst="rect">
            <a:avLst/>
          </a:prstGeom>
          <a:noFill/>
        </p:spPr>
        <p:txBody>
          <a:bodyPr wrap="square" rtlCol="0">
            <a:spAutoFit/>
          </a:bodyPr>
          <a:lstStyle/>
          <a:p>
            <a:r>
              <a:rPr lang="en-US" u="sng" dirty="0" smtClean="0"/>
              <a:t>Tanks </a:t>
            </a:r>
            <a:r>
              <a:rPr lang="en-US" dirty="0" smtClean="0"/>
              <a:t>– Heavier, Germans had radios installed for communication purposes. </a:t>
            </a:r>
          </a:p>
          <a:p>
            <a:endParaRPr lang="en-US" dirty="0" smtClean="0"/>
          </a:p>
          <a:p>
            <a:r>
              <a:rPr lang="en-US" u="sng" dirty="0" smtClean="0"/>
              <a:t>Turret –</a:t>
            </a:r>
            <a:r>
              <a:rPr lang="en-US" dirty="0" smtClean="0"/>
              <a:t> Mounted Machine Gun on Tanks. It can shoot all around the tank while shooter stays covered.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ox(in)">
                                      <p:cBhvr>
                                        <p:cTn id="12" dur="500"/>
                                        <p:tgtEl>
                                          <p:spTgt spid="614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6152"/>
                                        </p:tgtEl>
                                        <p:attrNameLst>
                                          <p:attrName>style.visibility</p:attrName>
                                        </p:attrNameLst>
                                      </p:cBhvr>
                                      <p:to>
                                        <p:strVal val="visible"/>
                                      </p:to>
                                    </p:set>
                                    <p:animEffect transition="in" filter="box(in)">
                                      <p:cBhvr>
                                        <p:cTn id="20" dur="500"/>
                                        <p:tgtEl>
                                          <p:spTgt spid="6152"/>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ox(i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chemeClr val="tx2"/>
                </a:solidFill>
                <a:latin typeface="Algerian" pitchFamily="82" charset="0"/>
              </a:rPr>
              <a:t>Causes of WWIi</a:t>
            </a:r>
            <a:endParaRPr lang="en-US" dirty="0"/>
          </a:p>
        </p:txBody>
      </p:sp>
      <p:pic>
        <p:nvPicPr>
          <p:cNvPr id="4" name="Picture 6" descr="http://t1.gstatic.com/images?q=tbn:ANd9GcRw3oMrhAxC4d21FZW3p6rOeUvF55PpLSHBw89nOAWHv12NdN22CZBaPcmk"/>
          <p:cNvPicPr>
            <a:picLocks noChangeAspect="1" noChangeArrowheads="1"/>
          </p:cNvPicPr>
          <p:nvPr/>
        </p:nvPicPr>
        <p:blipFill>
          <a:blip r:embed="rId3" cstate="print"/>
          <a:srcRect/>
          <a:stretch>
            <a:fillRect/>
          </a:stretch>
        </p:blipFill>
        <p:spPr bwMode="auto">
          <a:xfrm>
            <a:off x="4953000" y="1981200"/>
            <a:ext cx="3200400" cy="4533904"/>
          </a:xfrm>
          <a:prstGeom prst="rect">
            <a:avLst/>
          </a:prstGeom>
          <a:noFill/>
        </p:spPr>
      </p:pic>
      <p:pic>
        <p:nvPicPr>
          <p:cNvPr id="5" name="Picture 10" descr="http://www.timemoneyandblood.com/images/aircraftAmerican/buffalo.jpg"/>
          <p:cNvPicPr>
            <a:picLocks noChangeAspect="1" noChangeArrowheads="1"/>
          </p:cNvPicPr>
          <p:nvPr/>
        </p:nvPicPr>
        <p:blipFill>
          <a:blip r:embed="rId4" cstate="print"/>
          <a:srcRect/>
          <a:stretch>
            <a:fillRect/>
          </a:stretch>
        </p:blipFill>
        <p:spPr bwMode="auto">
          <a:xfrm>
            <a:off x="838200" y="3124200"/>
            <a:ext cx="3466316" cy="2819400"/>
          </a:xfrm>
          <a:prstGeom prst="rect">
            <a:avLst/>
          </a:prstGeom>
          <a:noFill/>
        </p:spPr>
      </p:pic>
      <p:sp>
        <p:nvSpPr>
          <p:cNvPr id="6" name="TextBox 5"/>
          <p:cNvSpPr txBox="1"/>
          <p:nvPr/>
        </p:nvSpPr>
        <p:spPr>
          <a:xfrm>
            <a:off x="914400" y="1524000"/>
            <a:ext cx="3581400" cy="1477328"/>
          </a:xfrm>
          <a:prstGeom prst="rect">
            <a:avLst/>
          </a:prstGeom>
          <a:noFill/>
        </p:spPr>
        <p:txBody>
          <a:bodyPr wrap="square" rtlCol="0">
            <a:spAutoFit/>
          </a:bodyPr>
          <a:lstStyle/>
          <a:p>
            <a:r>
              <a:rPr lang="en-US" u="sng" dirty="0" smtClean="0"/>
              <a:t>Fighter Aircraft </a:t>
            </a:r>
            <a:r>
              <a:rPr lang="en-US" dirty="0" smtClean="0"/>
              <a:t>– Small and fast planes that are easy to maneuver. </a:t>
            </a:r>
          </a:p>
          <a:p>
            <a:endParaRPr lang="en-US" dirty="0"/>
          </a:p>
          <a:p>
            <a:r>
              <a:rPr lang="en-US" dirty="0" smtClean="0"/>
              <a:t>*The countries that controlled the sky would win the war. </a:t>
            </a:r>
            <a:endParaRPr lang="en-US" dirty="0"/>
          </a:p>
        </p:txBody>
      </p:sp>
      <p:sp>
        <p:nvSpPr>
          <p:cNvPr id="7" name="TextBox 6"/>
          <p:cNvSpPr txBox="1"/>
          <p:nvPr/>
        </p:nvSpPr>
        <p:spPr>
          <a:xfrm>
            <a:off x="4724400" y="1295400"/>
            <a:ext cx="4267200" cy="646331"/>
          </a:xfrm>
          <a:prstGeom prst="rect">
            <a:avLst/>
          </a:prstGeom>
          <a:noFill/>
        </p:spPr>
        <p:txBody>
          <a:bodyPr wrap="square" rtlCol="0">
            <a:spAutoFit/>
          </a:bodyPr>
          <a:lstStyle/>
          <a:p>
            <a:r>
              <a:rPr lang="en-US" u="sng" dirty="0" smtClean="0"/>
              <a:t>Blitzkrieg</a:t>
            </a:r>
            <a:r>
              <a:rPr lang="en-US" dirty="0" smtClean="0"/>
              <a:t> – “Lightening War” Very Big and Very Sudden.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Alliances</a:t>
            </a:r>
            <a:endParaRPr lang="en-US" dirty="0"/>
          </a:p>
        </p:txBody>
      </p:sp>
      <p:graphicFrame>
        <p:nvGraphicFramePr>
          <p:cNvPr id="4" name="Table 3"/>
          <p:cNvGraphicFramePr>
            <a:graphicFrameLocks noGrp="1"/>
          </p:cNvGraphicFramePr>
          <p:nvPr/>
        </p:nvGraphicFramePr>
        <p:xfrm>
          <a:off x="1371600" y="2286000"/>
          <a:ext cx="6248400" cy="3124199"/>
        </p:xfrm>
        <a:graphic>
          <a:graphicData uri="http://schemas.openxmlformats.org/drawingml/2006/table">
            <a:tbl>
              <a:tblPr firstRow="1" bandRow="1">
                <a:tableStyleId>{5C22544A-7EE6-4342-B048-85BDC9FD1C3A}</a:tableStyleId>
              </a:tblPr>
              <a:tblGrid>
                <a:gridCol w="3124200"/>
                <a:gridCol w="3124200"/>
              </a:tblGrid>
              <a:tr h="526181">
                <a:tc>
                  <a:txBody>
                    <a:bodyPr/>
                    <a:lstStyle/>
                    <a:p>
                      <a:pPr algn="ctr"/>
                      <a:r>
                        <a:rPr lang="en-US" dirty="0" smtClean="0"/>
                        <a:t>Allies</a:t>
                      </a:r>
                      <a:endParaRPr lang="en-US" dirty="0"/>
                    </a:p>
                  </a:txBody>
                  <a:tcPr/>
                </a:tc>
                <a:tc>
                  <a:txBody>
                    <a:bodyPr/>
                    <a:lstStyle/>
                    <a:p>
                      <a:pPr algn="ctr"/>
                      <a:r>
                        <a:rPr lang="en-US" dirty="0" smtClean="0"/>
                        <a:t>Axis </a:t>
                      </a:r>
                      <a:endParaRPr lang="en-US" dirty="0"/>
                    </a:p>
                  </a:txBody>
                  <a:tcPr/>
                </a:tc>
              </a:tr>
              <a:tr h="866006">
                <a:tc>
                  <a:txBody>
                    <a:bodyPr/>
                    <a:lstStyle/>
                    <a:p>
                      <a:r>
                        <a:rPr lang="en-US" dirty="0" smtClean="0"/>
                        <a:t>Great</a:t>
                      </a:r>
                      <a:r>
                        <a:rPr lang="en-US" baseline="0" dirty="0" smtClean="0"/>
                        <a:t> Britain</a:t>
                      </a:r>
                      <a:endParaRPr lang="en-US" dirty="0"/>
                    </a:p>
                  </a:txBody>
                  <a:tcPr/>
                </a:tc>
                <a:tc>
                  <a:txBody>
                    <a:bodyPr/>
                    <a:lstStyle/>
                    <a:p>
                      <a:r>
                        <a:rPr lang="en-US" dirty="0" smtClean="0"/>
                        <a:t>Germany</a:t>
                      </a:r>
                    </a:p>
                  </a:txBody>
                  <a:tcPr/>
                </a:tc>
              </a:tr>
              <a:tr h="866006">
                <a:tc>
                  <a:txBody>
                    <a:bodyPr/>
                    <a:lstStyle/>
                    <a:p>
                      <a:r>
                        <a:rPr lang="en-US" dirty="0" smtClean="0"/>
                        <a:t>Soviet</a:t>
                      </a:r>
                      <a:r>
                        <a:rPr lang="en-US" baseline="0" dirty="0" smtClean="0"/>
                        <a:t> Union</a:t>
                      </a:r>
                      <a:endParaRPr lang="en-US" dirty="0"/>
                    </a:p>
                  </a:txBody>
                  <a:tcPr/>
                </a:tc>
                <a:tc>
                  <a:txBody>
                    <a:bodyPr/>
                    <a:lstStyle/>
                    <a:p>
                      <a:r>
                        <a:rPr lang="en-US" dirty="0" smtClean="0"/>
                        <a:t>Italy</a:t>
                      </a:r>
                      <a:endParaRPr lang="en-US" dirty="0"/>
                    </a:p>
                  </a:txBody>
                  <a:tcPr/>
                </a:tc>
              </a:tr>
              <a:tr h="866006">
                <a:tc>
                  <a:txBody>
                    <a:bodyPr/>
                    <a:lstStyle/>
                    <a:p>
                      <a:r>
                        <a:rPr lang="en-US" dirty="0" smtClean="0"/>
                        <a:t>France, </a:t>
                      </a:r>
                      <a:r>
                        <a:rPr lang="en-US" smtClean="0"/>
                        <a:t>Poland,Canada</a:t>
                      </a:r>
                      <a:endParaRPr lang="en-US" dirty="0"/>
                    </a:p>
                  </a:txBody>
                  <a:tcPr/>
                </a:tc>
                <a:tc>
                  <a:txBody>
                    <a:bodyPr/>
                    <a:lstStyle/>
                    <a:p>
                      <a:r>
                        <a:rPr lang="en-US" dirty="0" smtClean="0"/>
                        <a:t>Japan</a:t>
                      </a:r>
                      <a:endParaRPr lang="en-US" dirty="0"/>
                    </a:p>
                  </a:txBody>
                  <a:tcPr/>
                </a:tc>
              </a:tr>
            </a:tbl>
          </a:graphicData>
        </a:graphic>
      </p:graphicFrame>
      <p:graphicFrame>
        <p:nvGraphicFramePr>
          <p:cNvPr id="5" name="Table 4"/>
          <p:cNvGraphicFramePr>
            <a:graphicFrameLocks noGrp="1"/>
          </p:cNvGraphicFramePr>
          <p:nvPr/>
        </p:nvGraphicFramePr>
        <p:xfrm>
          <a:off x="1371600" y="5410200"/>
          <a:ext cx="3124200" cy="1219200"/>
        </p:xfrm>
        <a:graphic>
          <a:graphicData uri="http://schemas.openxmlformats.org/drawingml/2006/table">
            <a:tbl>
              <a:tblPr firstRow="1" bandRow="1">
                <a:tableStyleId>{5C22544A-7EE6-4342-B048-85BDC9FD1C3A}</a:tableStyleId>
              </a:tblPr>
              <a:tblGrid>
                <a:gridCol w="3124200"/>
              </a:tblGrid>
              <a:tr h="1219200">
                <a:tc>
                  <a:txBody>
                    <a:bodyPr/>
                    <a:lstStyle/>
                    <a:p>
                      <a:r>
                        <a:rPr lang="en-US" dirty="0" smtClean="0"/>
                        <a:t>The United States</a:t>
                      </a:r>
                      <a:r>
                        <a:rPr lang="en-US" baseline="0" dirty="0" smtClean="0"/>
                        <a:t> stays neutral until it is drawn into the war. Then we joined the side of the Allies. </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Leaders of WWIi</a:t>
            </a:r>
            <a:endParaRPr lang="en-US" dirty="0"/>
          </a:p>
        </p:txBody>
      </p:sp>
      <p:sp>
        <p:nvSpPr>
          <p:cNvPr id="3" name="Content Placeholder 2"/>
          <p:cNvSpPr>
            <a:spLocks noGrp="1"/>
          </p:cNvSpPr>
          <p:nvPr>
            <p:ph idx="1"/>
          </p:nvPr>
        </p:nvSpPr>
        <p:spPr>
          <a:xfrm>
            <a:off x="152400" y="1066800"/>
            <a:ext cx="8229600" cy="4525963"/>
          </a:xfrm>
        </p:spPr>
        <p:txBody>
          <a:bodyPr/>
          <a:lstStyle/>
          <a:p>
            <a:r>
              <a:rPr lang="en-US" dirty="0" smtClean="0"/>
              <a:t>Allied Powers– </a:t>
            </a:r>
          </a:p>
          <a:p>
            <a:pPr lvl="1"/>
            <a:r>
              <a:rPr lang="en-US" dirty="0" smtClean="0"/>
              <a:t>Joseph Stalin – Soviet Union</a:t>
            </a:r>
          </a:p>
          <a:p>
            <a:pPr lvl="1"/>
            <a:r>
              <a:rPr lang="en-US" dirty="0" smtClean="0"/>
              <a:t>Winston Churchill – Great Britain</a:t>
            </a:r>
          </a:p>
          <a:p>
            <a:pPr lvl="1"/>
            <a:r>
              <a:rPr lang="en-US" dirty="0" smtClean="0"/>
              <a:t>Franklin Roosevelt – United States</a:t>
            </a:r>
          </a:p>
          <a:p>
            <a:r>
              <a:rPr lang="en-US" dirty="0" smtClean="0"/>
              <a:t>Axis Powers – </a:t>
            </a:r>
          </a:p>
          <a:p>
            <a:pPr lvl="1"/>
            <a:r>
              <a:rPr lang="en-US" dirty="0" smtClean="0"/>
              <a:t>Benito Mussolini – Italy (Dictator)</a:t>
            </a:r>
          </a:p>
          <a:p>
            <a:pPr lvl="1"/>
            <a:r>
              <a:rPr lang="en-US" dirty="0" smtClean="0"/>
              <a:t>Adolf Hitler – Germany (Dictator)</a:t>
            </a:r>
          </a:p>
          <a:p>
            <a:pPr lvl="1"/>
            <a:r>
              <a:rPr lang="en-US" dirty="0" smtClean="0"/>
              <a:t>Hirohito – Japan (Emperor)</a:t>
            </a:r>
          </a:p>
          <a:p>
            <a:pPr lvl="1">
              <a:buNone/>
            </a:pPr>
            <a:endParaRPr lang="en-US" dirty="0"/>
          </a:p>
        </p:txBody>
      </p:sp>
      <p:sp>
        <p:nvSpPr>
          <p:cNvPr id="4" name="Rectangle 3"/>
          <p:cNvSpPr/>
          <p:nvPr/>
        </p:nvSpPr>
        <p:spPr>
          <a:xfrm>
            <a:off x="5990157" y="1143000"/>
            <a:ext cx="3153843" cy="1323439"/>
          </a:xfrm>
          <a:prstGeom prst="rect">
            <a:avLst/>
          </a:prstGeom>
          <a:noFill/>
        </p:spPr>
        <p:txBody>
          <a:bodyPr wrap="square" lIns="91440" tIns="45720" rIns="91440" bIns="45720">
            <a:spAutoFit/>
          </a:bodyPr>
          <a:lstStyle/>
          <a:p>
            <a:pPr algn="ctr"/>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The </a:t>
            </a:r>
          </a:p>
          <a:p>
            <a:pPr algn="ctr"/>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Big Three</a:t>
            </a:r>
            <a:endParaRPr lang="en-US" sz="4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026" name="Picture 2" descr="http://t2.gstatic.com/images?q=tbn:ANd9GcSsTbcN0T1IelcZXxAroT6J7YIWcbGfhewx6JI5nKEm-dhby_9I0ENoWUJF"/>
          <p:cNvPicPr>
            <a:picLocks noChangeAspect="1" noChangeArrowheads="1"/>
          </p:cNvPicPr>
          <p:nvPr/>
        </p:nvPicPr>
        <p:blipFill>
          <a:blip r:embed="rId3" cstate="print"/>
          <a:srcRect/>
          <a:stretch>
            <a:fillRect/>
          </a:stretch>
        </p:blipFill>
        <p:spPr bwMode="auto">
          <a:xfrm>
            <a:off x="6248400" y="2362200"/>
            <a:ext cx="2650433" cy="2133600"/>
          </a:xfrm>
          <a:prstGeom prst="rect">
            <a:avLst/>
          </a:prstGeom>
          <a:noFill/>
        </p:spPr>
      </p:pic>
      <p:pic>
        <p:nvPicPr>
          <p:cNvPr id="1028" name="Picture 4" descr="http://upload.wikimedia.org/wikipedia/commons/thumb/1/10/Bundesarchiv_Bild_183-S33882,_Adolf_Hitler_retouched.jpg/230px-Bundesarchiv_Bild_183-S33882,_Adolf_Hitler_retouched.jpg"/>
          <p:cNvPicPr>
            <a:picLocks noChangeAspect="1" noChangeArrowheads="1"/>
          </p:cNvPicPr>
          <p:nvPr/>
        </p:nvPicPr>
        <p:blipFill>
          <a:blip r:embed="rId4" cstate="print"/>
          <a:srcRect/>
          <a:stretch>
            <a:fillRect/>
          </a:stretch>
        </p:blipFill>
        <p:spPr bwMode="auto">
          <a:xfrm>
            <a:off x="4876801" y="4768792"/>
            <a:ext cx="1219200" cy="1929517"/>
          </a:xfrm>
          <a:prstGeom prst="rect">
            <a:avLst/>
          </a:prstGeom>
          <a:noFill/>
        </p:spPr>
      </p:pic>
      <p:pic>
        <p:nvPicPr>
          <p:cNvPr id="1030" name="Picture 6" descr="http://25.media.tumblr.com/tumblr_lp2h9i7Dxp1qzc5umo1_400.jpg"/>
          <p:cNvPicPr>
            <a:picLocks noChangeAspect="1" noChangeArrowheads="1"/>
          </p:cNvPicPr>
          <p:nvPr/>
        </p:nvPicPr>
        <p:blipFill>
          <a:blip r:embed="rId5" cstate="print"/>
          <a:srcRect/>
          <a:stretch>
            <a:fillRect/>
          </a:stretch>
        </p:blipFill>
        <p:spPr bwMode="auto">
          <a:xfrm>
            <a:off x="6172200" y="4800600"/>
            <a:ext cx="1390424" cy="1846588"/>
          </a:xfrm>
          <a:prstGeom prst="rect">
            <a:avLst/>
          </a:prstGeom>
          <a:noFill/>
        </p:spPr>
      </p:pic>
      <p:pic>
        <p:nvPicPr>
          <p:cNvPr id="1032" name="Picture 8" descr="http://wpcontent.answcdn.com/wikipedia/commons/thumb/2/25/Hirohito_wartime.jpg/170px-Hirohito_wartime.jpg"/>
          <p:cNvPicPr>
            <a:picLocks noChangeAspect="1" noChangeArrowheads="1"/>
          </p:cNvPicPr>
          <p:nvPr/>
        </p:nvPicPr>
        <p:blipFill>
          <a:blip r:embed="rId6" cstate="print"/>
          <a:srcRect/>
          <a:stretch>
            <a:fillRect/>
          </a:stretch>
        </p:blipFill>
        <p:spPr bwMode="auto">
          <a:xfrm>
            <a:off x="7772400" y="4800600"/>
            <a:ext cx="1182598" cy="1857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box(in)">
                                      <p:cBhvr>
                                        <p:cTn id="35" dur="500"/>
                                        <p:tgtEl>
                                          <p:spTgt spid="1026"/>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ox(in)">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box(in)">
                                      <p:cBhvr>
                                        <p:cTn id="43" dur="500"/>
                                        <p:tgtEl>
                                          <p:spTgt spid="1028"/>
                                        </p:tgtEl>
                                      </p:cBhvr>
                                    </p:animEffect>
                                  </p:childTnLst>
                                </p:cTn>
                              </p:par>
                              <p:par>
                                <p:cTn id="44" presetID="4" presetClass="entr" presetSubtype="16" fill="hold" nodeType="withEffect">
                                  <p:stCondLst>
                                    <p:cond delay="0"/>
                                  </p:stCondLst>
                                  <p:childTnLst>
                                    <p:set>
                                      <p:cBhvr>
                                        <p:cTn id="45" dur="1" fill="hold">
                                          <p:stCondLst>
                                            <p:cond delay="0"/>
                                          </p:stCondLst>
                                        </p:cTn>
                                        <p:tgtEl>
                                          <p:spTgt spid="1030"/>
                                        </p:tgtEl>
                                        <p:attrNameLst>
                                          <p:attrName>style.visibility</p:attrName>
                                        </p:attrNameLst>
                                      </p:cBhvr>
                                      <p:to>
                                        <p:strVal val="visible"/>
                                      </p:to>
                                    </p:set>
                                    <p:animEffect transition="in" filter="box(in)">
                                      <p:cBhvr>
                                        <p:cTn id="46" dur="500"/>
                                        <p:tgtEl>
                                          <p:spTgt spid="1030"/>
                                        </p:tgtEl>
                                      </p:cBhvr>
                                    </p:animEffect>
                                  </p:childTnLst>
                                </p:cTn>
                              </p:par>
                              <p:par>
                                <p:cTn id="47" presetID="4" presetClass="entr" presetSubtype="16" fill="hold" nodeType="withEffect">
                                  <p:stCondLst>
                                    <p:cond delay="0"/>
                                  </p:stCondLst>
                                  <p:childTnLst>
                                    <p:set>
                                      <p:cBhvr>
                                        <p:cTn id="48" dur="1" fill="hold">
                                          <p:stCondLst>
                                            <p:cond delay="0"/>
                                          </p:stCondLst>
                                        </p:cTn>
                                        <p:tgtEl>
                                          <p:spTgt spid="1032"/>
                                        </p:tgtEl>
                                        <p:attrNameLst>
                                          <p:attrName>style.visibility</p:attrName>
                                        </p:attrNameLst>
                                      </p:cBhvr>
                                      <p:to>
                                        <p:strVal val="visible"/>
                                      </p:to>
                                    </p:set>
                                    <p:animEffect transition="in" filter="box(in)">
                                      <p:cBhvr>
                                        <p:cTn id="49"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The Beginnings of WWII</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143001"/>
            <a:ext cx="4724400" cy="5714999"/>
          </a:xfrm>
        </p:spPr>
        <p:txBody>
          <a:bodyPr>
            <a:normAutofit fontScale="92500" lnSpcReduction="10000"/>
          </a:bodyPr>
          <a:lstStyle/>
          <a:p>
            <a:r>
              <a:rPr lang="en-US" dirty="0" smtClean="0"/>
              <a:t>Hitler takes over country after country. Hitler had a policy of aggression. </a:t>
            </a:r>
          </a:p>
          <a:p>
            <a:r>
              <a:rPr lang="en-US" dirty="0" smtClean="0"/>
              <a:t>He says that he is taking over these countries to unite the Germans. </a:t>
            </a:r>
          </a:p>
          <a:p>
            <a:r>
              <a:rPr lang="en-US" dirty="0" smtClean="0"/>
              <a:t>Great Britain and France appease Hitler and allow him to take over Austria. He doesn’t stop there. Next he takes over Czechoslovakia. </a:t>
            </a:r>
          </a:p>
        </p:txBody>
      </p:sp>
      <p:pic>
        <p:nvPicPr>
          <p:cNvPr id="32772" name="Picture 4" descr="http://www.wwnorton.com/college/history/ralph/ralimage/map36wii.jpg"/>
          <p:cNvPicPr>
            <a:picLocks noChangeAspect="1" noChangeArrowheads="1"/>
          </p:cNvPicPr>
          <p:nvPr/>
        </p:nvPicPr>
        <p:blipFill>
          <a:blip r:embed="rId3" cstate="print"/>
          <a:srcRect/>
          <a:stretch>
            <a:fillRect/>
          </a:stretch>
        </p:blipFill>
        <p:spPr bwMode="auto">
          <a:xfrm>
            <a:off x="4708698" y="1828800"/>
            <a:ext cx="4229010"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The Beginnings of WWII</a:t>
            </a:r>
            <a:endParaRPr lang="en-US" dirty="0"/>
          </a:p>
        </p:txBody>
      </p:sp>
      <p:sp>
        <p:nvSpPr>
          <p:cNvPr id="3" name="Content Placeholder 2"/>
          <p:cNvSpPr>
            <a:spLocks noGrp="1"/>
          </p:cNvSpPr>
          <p:nvPr>
            <p:ph idx="1"/>
          </p:nvPr>
        </p:nvSpPr>
        <p:spPr>
          <a:xfrm>
            <a:off x="152400" y="1524000"/>
            <a:ext cx="5791200" cy="5029200"/>
          </a:xfrm>
        </p:spPr>
        <p:txBody>
          <a:bodyPr>
            <a:normAutofit lnSpcReduction="10000"/>
          </a:bodyPr>
          <a:lstStyle/>
          <a:p>
            <a:r>
              <a:rPr lang="en-US" dirty="0" smtClean="0"/>
              <a:t>If Hitler wanted to take over Poland he would have to deal with the Soviets. He makes a deal that Germany and the Soviet Union would divide up Poland and not attack each other. </a:t>
            </a:r>
          </a:p>
          <a:p>
            <a:r>
              <a:rPr lang="en-US" dirty="0" smtClean="0"/>
              <a:t>Hitler doesn’t want to split Poland so he makes it look like Poland attacked Germany and then he invades Poland. </a:t>
            </a:r>
          </a:p>
          <a:p>
            <a:pPr>
              <a:buNone/>
            </a:pPr>
            <a:endParaRPr lang="en-US" dirty="0"/>
          </a:p>
        </p:txBody>
      </p:sp>
      <p:pic>
        <p:nvPicPr>
          <p:cNvPr id="30722" name="Picture 2" descr="http://kickthemontheiraxis.files.wordpress.com/2011/12/hitler_stalin.png"/>
          <p:cNvPicPr>
            <a:picLocks noChangeAspect="1" noChangeArrowheads="1"/>
          </p:cNvPicPr>
          <p:nvPr/>
        </p:nvPicPr>
        <p:blipFill>
          <a:blip r:embed="rId3" cstate="print"/>
          <a:srcRect/>
          <a:stretch>
            <a:fillRect/>
          </a:stretch>
        </p:blipFill>
        <p:spPr bwMode="auto">
          <a:xfrm>
            <a:off x="5857568" y="1752600"/>
            <a:ext cx="3286432"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22"/>
                                        </p:tgtEl>
                                        <p:attrNameLst>
                                          <p:attrName>style.visibility</p:attrName>
                                        </p:attrNameLst>
                                      </p:cBhvr>
                                      <p:to>
                                        <p:strVal val="visible"/>
                                      </p:to>
                                    </p:set>
                                    <p:animEffect transition="in" filter="box(in)">
                                      <p:cBhvr>
                                        <p:cTn id="1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The Beginnings of WWII</a:t>
            </a:r>
            <a:endParaRPr lang="en-US" dirty="0"/>
          </a:p>
        </p:txBody>
      </p:sp>
      <p:sp>
        <p:nvSpPr>
          <p:cNvPr id="3" name="Content Placeholder 2"/>
          <p:cNvSpPr>
            <a:spLocks noGrp="1"/>
          </p:cNvSpPr>
          <p:nvPr>
            <p:ph idx="1"/>
          </p:nvPr>
        </p:nvSpPr>
        <p:spPr>
          <a:xfrm>
            <a:off x="0" y="1143000"/>
            <a:ext cx="8229600" cy="4525963"/>
          </a:xfrm>
        </p:spPr>
        <p:txBody>
          <a:bodyPr/>
          <a:lstStyle/>
          <a:p>
            <a:r>
              <a:rPr lang="en-US" dirty="0" smtClean="0"/>
              <a:t>Great Britain and France send an ultimatum to Hitler. War breaks out shortly after. </a:t>
            </a:r>
          </a:p>
          <a:p>
            <a:r>
              <a:rPr lang="en-US" dirty="0" smtClean="0"/>
              <a:t>Russia joins the side of the Allies since Hitler broke his promise to Russia. </a:t>
            </a:r>
          </a:p>
          <a:p>
            <a:endParaRPr lang="en-US" dirty="0"/>
          </a:p>
        </p:txBody>
      </p:sp>
      <p:pic>
        <p:nvPicPr>
          <p:cNvPr id="14340" name="Picture 4" descr="http://users.humboldt.edu/ogayle/Axis_Powers_Zenith.png"/>
          <p:cNvPicPr>
            <a:picLocks noChangeAspect="1" noChangeArrowheads="1"/>
          </p:cNvPicPr>
          <p:nvPr/>
        </p:nvPicPr>
        <p:blipFill>
          <a:blip r:embed="rId3" cstate="print"/>
          <a:srcRect/>
          <a:stretch>
            <a:fillRect/>
          </a:stretch>
        </p:blipFill>
        <p:spPr bwMode="auto">
          <a:xfrm>
            <a:off x="2057400" y="3648265"/>
            <a:ext cx="6858000" cy="3008948"/>
          </a:xfrm>
          <a:prstGeom prst="rect">
            <a:avLst/>
          </a:prstGeom>
          <a:noFill/>
        </p:spPr>
      </p:pic>
      <p:pic>
        <p:nvPicPr>
          <p:cNvPr id="14338" name="Picture 2" descr="http://t2.gstatic.com/images?q=tbn:ANd9GcQKj9ZzFPhuwaE9MslnGi9cBtsgYZTffY6kQzC_yd0vzMcUSk-nSg"/>
          <p:cNvPicPr>
            <a:picLocks noChangeAspect="1" noChangeArrowheads="1"/>
          </p:cNvPicPr>
          <p:nvPr/>
        </p:nvPicPr>
        <p:blipFill>
          <a:blip r:embed="rId4" cstate="print"/>
          <a:srcRect/>
          <a:stretch>
            <a:fillRect/>
          </a:stretch>
        </p:blipFill>
        <p:spPr bwMode="auto">
          <a:xfrm>
            <a:off x="457200" y="3962400"/>
            <a:ext cx="1600200" cy="2297725"/>
          </a:xfrm>
          <a:prstGeom prst="rect">
            <a:avLst/>
          </a:prstGeom>
          <a:noFill/>
        </p:spPr>
      </p:pic>
      <p:sp>
        <p:nvSpPr>
          <p:cNvPr id="6" name="TextBox 5"/>
          <p:cNvSpPr txBox="1"/>
          <p:nvPr/>
        </p:nvSpPr>
        <p:spPr>
          <a:xfrm>
            <a:off x="4495800" y="6248400"/>
            <a:ext cx="3124200" cy="646331"/>
          </a:xfrm>
          <a:prstGeom prst="rect">
            <a:avLst/>
          </a:prstGeom>
          <a:noFill/>
        </p:spPr>
        <p:txBody>
          <a:bodyPr wrap="square" rtlCol="0">
            <a:spAutoFit/>
          </a:bodyPr>
          <a:lstStyle/>
          <a:p>
            <a:r>
              <a:rPr lang="en-US" b="1" dirty="0" smtClean="0">
                <a:solidFill>
                  <a:srgbClr val="0B7F0E"/>
                </a:solidFill>
              </a:rPr>
              <a:t>Allied Powers</a:t>
            </a:r>
          </a:p>
          <a:p>
            <a:r>
              <a:rPr lang="en-US" b="1" dirty="0" smtClean="0"/>
              <a:t>Axis Powers</a:t>
            </a:r>
            <a:r>
              <a:rPr lang="en-US" dirty="0" smtClean="0"/>
              <a:t>	</a:t>
            </a:r>
            <a:r>
              <a:rPr lang="en-US" dirty="0" smtClean="0">
                <a:solidFill>
                  <a:srgbClr val="FFCC00"/>
                </a:solidFill>
              </a:rPr>
              <a:t>Neutral</a:t>
            </a:r>
            <a:endParaRPr lang="en-US" dirty="0">
              <a:solidFill>
                <a:srgbClr val="FFCC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ox(in)">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4340"/>
                                        </p:tgtEl>
                                        <p:attrNameLst>
                                          <p:attrName>style.visibility</p:attrName>
                                        </p:attrNameLst>
                                      </p:cBhvr>
                                      <p:to>
                                        <p:strVal val="visible"/>
                                      </p:to>
                                    </p:set>
                                    <p:animEffect transition="in" filter="box(in)">
                                      <p:cBhvr>
                                        <p:cTn id="22" dur="500"/>
                                        <p:tgtEl>
                                          <p:spTgt spid="14340"/>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Major Battles</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990600"/>
            <a:ext cx="8229600" cy="4525963"/>
          </a:xfrm>
        </p:spPr>
        <p:txBody>
          <a:bodyPr/>
          <a:lstStyle/>
          <a:p>
            <a:r>
              <a:rPr lang="en-US" dirty="0" smtClean="0"/>
              <a:t>Pearl Harbor – 12/7/41</a:t>
            </a:r>
          </a:p>
          <a:p>
            <a:pPr lvl="1"/>
            <a:r>
              <a:rPr lang="en-US" dirty="0" smtClean="0"/>
              <a:t>The United States had remained neutral up to this point. </a:t>
            </a:r>
          </a:p>
          <a:p>
            <a:pPr lvl="1"/>
            <a:r>
              <a:rPr lang="en-US" dirty="0" smtClean="0"/>
              <a:t>Japan attacks a U.S. Base in Hawaii</a:t>
            </a:r>
          </a:p>
          <a:p>
            <a:pPr lvl="1"/>
            <a:r>
              <a:rPr lang="en-US" dirty="0" smtClean="0"/>
              <a:t>The attack lasted less than 2 hours but damaged 21 ships and 300 airplanes. 2,500 people died as a result of this attack. </a:t>
            </a:r>
          </a:p>
          <a:p>
            <a:pPr lvl="1"/>
            <a:r>
              <a:rPr lang="en-US" dirty="0" smtClean="0"/>
              <a:t>This would be the start of the war between the United States and Japan. </a:t>
            </a:r>
          </a:p>
          <a:p>
            <a:pPr lvl="1"/>
            <a:endParaRPr lang="en-US" dirty="0"/>
          </a:p>
        </p:txBody>
      </p:sp>
      <p:pic>
        <p:nvPicPr>
          <p:cNvPr id="26626" name="Picture 2" descr="http://www.history.navy.mil/photos/images/g10000/g19930.jpg"/>
          <p:cNvPicPr>
            <a:picLocks noChangeAspect="1" noChangeArrowheads="1"/>
          </p:cNvPicPr>
          <p:nvPr/>
        </p:nvPicPr>
        <p:blipFill>
          <a:blip r:embed="rId3" cstate="print"/>
          <a:srcRect/>
          <a:stretch>
            <a:fillRect/>
          </a:stretch>
        </p:blipFill>
        <p:spPr bwMode="auto">
          <a:xfrm>
            <a:off x="5715000" y="4942187"/>
            <a:ext cx="2286000" cy="1915813"/>
          </a:xfrm>
          <a:prstGeom prst="rect">
            <a:avLst/>
          </a:prstGeom>
          <a:noFill/>
        </p:spPr>
      </p:pic>
      <p:pic>
        <p:nvPicPr>
          <p:cNvPr id="26628" name="Picture 4" descr="http://www.sflistteamhouse.com/Misc/Pearl%20Harbor/origin2.jpg"/>
          <p:cNvPicPr>
            <a:picLocks noChangeAspect="1" noChangeArrowheads="1"/>
          </p:cNvPicPr>
          <p:nvPr/>
        </p:nvPicPr>
        <p:blipFill>
          <a:blip r:embed="rId4" cstate="print"/>
          <a:srcRect/>
          <a:stretch>
            <a:fillRect/>
          </a:stretch>
        </p:blipFill>
        <p:spPr bwMode="auto">
          <a:xfrm>
            <a:off x="6934200" y="152400"/>
            <a:ext cx="1981200" cy="1446154"/>
          </a:xfrm>
          <a:prstGeom prst="rect">
            <a:avLst/>
          </a:prstGeom>
          <a:noFill/>
        </p:spPr>
      </p:pic>
      <p:pic>
        <p:nvPicPr>
          <p:cNvPr id="34818" name="Picture 2" descr="http://www.duncanwebsiteservices.com/American_Gold_Star_Mothers_Wichita/Pearl_Harbor/Design/PEARL%20HARBOR%5b1%5d.jpg"/>
          <p:cNvPicPr>
            <a:picLocks noChangeAspect="1" noChangeArrowheads="1"/>
          </p:cNvPicPr>
          <p:nvPr/>
        </p:nvPicPr>
        <p:blipFill>
          <a:blip r:embed="rId5" cstate="print"/>
          <a:srcRect/>
          <a:stretch>
            <a:fillRect/>
          </a:stretch>
        </p:blipFill>
        <p:spPr bwMode="auto">
          <a:xfrm>
            <a:off x="1828800" y="5257800"/>
            <a:ext cx="1905000" cy="144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105400" cy="1143000"/>
          </a:xfrm>
        </p:spPr>
        <p:txBody>
          <a:bodyPr>
            <a:normAutofit fontScale="90000"/>
          </a:bodyPr>
          <a:lstStyle/>
          <a:p>
            <a:r>
              <a:rPr lang="en-US" dirty="0" smtClean="0">
                <a:solidFill>
                  <a:schemeClr val="tx2"/>
                </a:solidFill>
                <a:latin typeface="Algerian" pitchFamily="82" charset="0"/>
              </a:rPr>
              <a:t>Japanese Internment Camps</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3048000"/>
            <a:ext cx="9144000" cy="3810000"/>
          </a:xfrm>
        </p:spPr>
        <p:txBody>
          <a:bodyPr>
            <a:normAutofit fontScale="92500" lnSpcReduction="10000"/>
          </a:bodyPr>
          <a:lstStyle/>
          <a:p>
            <a:r>
              <a:rPr lang="en-US" dirty="0" smtClean="0"/>
              <a:t>Americans were angry toward the Japanese because of Pearl Harbor. </a:t>
            </a:r>
          </a:p>
          <a:p>
            <a:r>
              <a:rPr lang="en-US" dirty="0" smtClean="0"/>
              <a:t>Roosevelt responded to pressure from the public and ordered all Japanese descent or relation to leave the west coast and go to camps in other U.S. states. </a:t>
            </a:r>
          </a:p>
          <a:p>
            <a:r>
              <a:rPr lang="en-US" dirty="0" smtClean="0"/>
              <a:t>50 years later Congress voted to give $20,000 to the surviving Japanese Americans who had been in the camps. </a:t>
            </a:r>
            <a:endParaRPr lang="en-US" dirty="0"/>
          </a:p>
        </p:txBody>
      </p:sp>
      <p:pic>
        <p:nvPicPr>
          <p:cNvPr id="10244" name="Picture 4" descr="http://bullmurph.com/wp-content/uploads/2009/02/jap-intern.jpg"/>
          <p:cNvPicPr>
            <a:picLocks noChangeAspect="1" noChangeArrowheads="1"/>
          </p:cNvPicPr>
          <p:nvPr/>
        </p:nvPicPr>
        <p:blipFill>
          <a:blip r:embed="rId3" cstate="print"/>
          <a:srcRect/>
          <a:stretch>
            <a:fillRect/>
          </a:stretch>
        </p:blipFill>
        <p:spPr bwMode="auto">
          <a:xfrm>
            <a:off x="1295400" y="1371600"/>
            <a:ext cx="2057400" cy="1595399"/>
          </a:xfrm>
          <a:prstGeom prst="rect">
            <a:avLst/>
          </a:prstGeom>
          <a:noFill/>
        </p:spPr>
      </p:pic>
      <p:pic>
        <p:nvPicPr>
          <p:cNvPr id="10246" name="Picture 6" descr="Japanese internment camps map"/>
          <p:cNvPicPr>
            <a:picLocks noChangeAspect="1" noChangeArrowheads="1"/>
          </p:cNvPicPr>
          <p:nvPr/>
        </p:nvPicPr>
        <p:blipFill>
          <a:blip r:embed="rId4" cstate="print"/>
          <a:srcRect/>
          <a:stretch>
            <a:fillRect/>
          </a:stretch>
        </p:blipFill>
        <p:spPr bwMode="auto">
          <a:xfrm>
            <a:off x="5029200" y="228600"/>
            <a:ext cx="3733800" cy="255765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Vocabulary</a:t>
            </a:r>
            <a:endParaRPr lang="en-US" dirty="0"/>
          </a:p>
        </p:txBody>
      </p:sp>
      <p:sp>
        <p:nvSpPr>
          <p:cNvPr id="3" name="Content Placeholder 2"/>
          <p:cNvSpPr>
            <a:spLocks noGrp="1"/>
          </p:cNvSpPr>
          <p:nvPr>
            <p:ph idx="1"/>
          </p:nvPr>
        </p:nvSpPr>
        <p:spPr/>
        <p:txBody>
          <a:bodyPr/>
          <a:lstStyle/>
          <a:p>
            <a:r>
              <a:rPr lang="en-US" u="sng" dirty="0" smtClean="0"/>
              <a:t>Appeasement</a:t>
            </a:r>
            <a:r>
              <a:rPr lang="en-US" dirty="0" smtClean="0"/>
              <a:t> – A policy where you meet the demands of an aggressor in order to preserve peace. </a:t>
            </a:r>
          </a:p>
          <a:p>
            <a:r>
              <a:rPr lang="en-US" u="sng" dirty="0" smtClean="0"/>
              <a:t>Aggression</a:t>
            </a:r>
            <a:r>
              <a:rPr lang="en-US" dirty="0" smtClean="0"/>
              <a:t> – A policy that means you launch attacks on other countries. </a:t>
            </a:r>
          </a:p>
          <a:p>
            <a:r>
              <a:rPr lang="en-US" u="sng" dirty="0" smtClean="0"/>
              <a:t>Dictator</a:t>
            </a:r>
            <a:r>
              <a:rPr lang="en-US" dirty="0" smtClean="0"/>
              <a:t> – A person that has total control over the people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2" descr="http://www.strangecosmos.com/images/content/144240.jpg"/>
          <p:cNvPicPr>
            <a:picLocks noChangeAspect="1" noChangeArrowheads="1"/>
          </p:cNvPicPr>
          <p:nvPr/>
        </p:nvPicPr>
        <p:blipFill>
          <a:blip r:embed="rId3" cstate="print"/>
          <a:srcRect/>
          <a:stretch>
            <a:fillRect/>
          </a:stretch>
        </p:blipFill>
        <p:spPr bwMode="auto">
          <a:xfrm>
            <a:off x="4028279" y="228600"/>
            <a:ext cx="5115721" cy="6248400"/>
          </a:xfrm>
          <a:prstGeom prst="rect">
            <a:avLst/>
          </a:prstGeom>
          <a:noFill/>
        </p:spPr>
      </p:pic>
      <p:pic>
        <p:nvPicPr>
          <p:cNvPr id="82946" name="Picture 2" descr="http://www.bookmice.net/darkchilde/japan/japan/sign.jpg"/>
          <p:cNvPicPr>
            <a:picLocks noChangeAspect="1" noChangeArrowheads="1"/>
          </p:cNvPicPr>
          <p:nvPr/>
        </p:nvPicPr>
        <p:blipFill>
          <a:blip r:embed="rId4" cstate="print"/>
          <a:srcRect/>
          <a:stretch>
            <a:fillRect/>
          </a:stretch>
        </p:blipFill>
        <p:spPr bwMode="auto">
          <a:xfrm>
            <a:off x="152400" y="457200"/>
            <a:ext cx="3819525" cy="2952751"/>
          </a:xfrm>
          <a:prstGeom prst="rect">
            <a:avLst/>
          </a:prstGeom>
          <a:noFill/>
        </p:spPr>
      </p:pic>
      <p:pic>
        <p:nvPicPr>
          <p:cNvPr id="82948" name="Picture 4" descr="http://esjay07.files.wordpress.com/2010/12/anti-japanese-propaganda-k.png"/>
          <p:cNvPicPr>
            <a:picLocks noChangeAspect="1" noChangeArrowheads="1"/>
          </p:cNvPicPr>
          <p:nvPr/>
        </p:nvPicPr>
        <p:blipFill>
          <a:blip r:embed="rId5" cstate="print"/>
          <a:srcRect/>
          <a:stretch>
            <a:fillRect/>
          </a:stretch>
        </p:blipFill>
        <p:spPr bwMode="auto">
          <a:xfrm>
            <a:off x="152400" y="3581400"/>
            <a:ext cx="3766902" cy="28194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229600" cy="1143000"/>
          </a:xfrm>
        </p:spPr>
        <p:txBody>
          <a:bodyPr/>
          <a:lstStyle/>
          <a:p>
            <a:r>
              <a:rPr lang="en-US" dirty="0" smtClean="0">
                <a:solidFill>
                  <a:schemeClr val="tx2"/>
                </a:solidFill>
                <a:latin typeface="Algerian" pitchFamily="82" charset="0"/>
              </a:rPr>
              <a:t>Major Battles</a:t>
            </a:r>
            <a:endParaRPr lang="en-US" dirty="0"/>
          </a:p>
        </p:txBody>
      </p:sp>
      <p:sp>
        <p:nvSpPr>
          <p:cNvPr id="3" name="Content Placeholder 2"/>
          <p:cNvSpPr>
            <a:spLocks noGrp="1"/>
          </p:cNvSpPr>
          <p:nvPr>
            <p:ph idx="1"/>
          </p:nvPr>
        </p:nvSpPr>
        <p:spPr>
          <a:xfrm>
            <a:off x="457200" y="2057400"/>
            <a:ext cx="8229600" cy="4525963"/>
          </a:xfrm>
        </p:spPr>
        <p:txBody>
          <a:bodyPr/>
          <a:lstStyle/>
          <a:p>
            <a:r>
              <a:rPr lang="en-US" dirty="0" smtClean="0"/>
              <a:t>Battle of Midway – 6/7/42</a:t>
            </a:r>
          </a:p>
          <a:p>
            <a:pPr lvl="1"/>
            <a:r>
              <a:rPr lang="en-US" dirty="0" smtClean="0"/>
              <a:t>Turning point in the war</a:t>
            </a:r>
          </a:p>
          <a:p>
            <a:pPr lvl="1"/>
            <a:r>
              <a:rPr lang="en-US" dirty="0" smtClean="0"/>
              <a:t>Midway islands were northwest of Hawaii</a:t>
            </a:r>
          </a:p>
          <a:p>
            <a:pPr lvl="1"/>
            <a:r>
              <a:rPr lang="en-US" dirty="0" smtClean="0"/>
              <a:t>Control of Midway would mean control over the Pacific</a:t>
            </a:r>
          </a:p>
          <a:p>
            <a:pPr lvl="1"/>
            <a:r>
              <a:rPr lang="en-US" dirty="0" smtClean="0"/>
              <a:t>Japan lost many ships, aircraft carriers, and aviators. </a:t>
            </a:r>
          </a:p>
          <a:p>
            <a:pPr lvl="1"/>
            <a:r>
              <a:rPr lang="en-US" dirty="0" smtClean="0"/>
              <a:t>The United States defeated Japan and gained control over the Pacific.</a:t>
            </a:r>
            <a:endParaRPr lang="en-US" dirty="0"/>
          </a:p>
        </p:txBody>
      </p:sp>
      <p:pic>
        <p:nvPicPr>
          <p:cNvPr id="24578" name="Picture 2" descr="http://upload.wikimedia.org/wikipedia/commons/thumb/4/4b/Midway_Atoll.jpg/220px-Midway_Atoll.jpg"/>
          <p:cNvPicPr>
            <a:picLocks noChangeAspect="1" noChangeArrowheads="1"/>
          </p:cNvPicPr>
          <p:nvPr/>
        </p:nvPicPr>
        <p:blipFill>
          <a:blip r:embed="rId3" cstate="print"/>
          <a:srcRect/>
          <a:stretch>
            <a:fillRect/>
          </a:stretch>
        </p:blipFill>
        <p:spPr bwMode="auto">
          <a:xfrm>
            <a:off x="228600" y="152400"/>
            <a:ext cx="2095500" cy="1971676"/>
          </a:xfrm>
          <a:prstGeom prst="rect">
            <a:avLst/>
          </a:prstGeom>
          <a:noFill/>
        </p:spPr>
      </p:pic>
      <p:pic>
        <p:nvPicPr>
          <p:cNvPr id="24580" name="Picture 4" descr="http://www.history.navy.mil/photos/images/g10000/g17056.jpg"/>
          <p:cNvPicPr>
            <a:picLocks noChangeAspect="1" noChangeArrowheads="1"/>
          </p:cNvPicPr>
          <p:nvPr/>
        </p:nvPicPr>
        <p:blipFill>
          <a:blip r:embed="rId4" cstate="print"/>
          <a:srcRect/>
          <a:stretch>
            <a:fillRect/>
          </a:stretch>
        </p:blipFill>
        <p:spPr bwMode="auto">
          <a:xfrm>
            <a:off x="6324600" y="1143000"/>
            <a:ext cx="2514600" cy="2089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Major Battles</a:t>
            </a:r>
            <a:endParaRPr lang="en-US" dirty="0"/>
          </a:p>
        </p:txBody>
      </p:sp>
      <p:sp>
        <p:nvSpPr>
          <p:cNvPr id="3" name="Content Placeholder 2"/>
          <p:cNvSpPr>
            <a:spLocks noGrp="1"/>
          </p:cNvSpPr>
          <p:nvPr>
            <p:ph idx="1"/>
          </p:nvPr>
        </p:nvSpPr>
        <p:spPr>
          <a:xfrm>
            <a:off x="457200" y="2057400"/>
            <a:ext cx="8229600" cy="4525963"/>
          </a:xfrm>
        </p:spPr>
        <p:txBody>
          <a:bodyPr/>
          <a:lstStyle/>
          <a:p>
            <a:r>
              <a:rPr lang="en-US" dirty="0" smtClean="0"/>
              <a:t>Battle of Normandy – 6/6/44</a:t>
            </a:r>
          </a:p>
          <a:p>
            <a:pPr lvl="1"/>
            <a:r>
              <a:rPr lang="en-US" dirty="0" smtClean="0"/>
              <a:t>Also known as D-Day</a:t>
            </a:r>
          </a:p>
          <a:p>
            <a:pPr lvl="1"/>
            <a:r>
              <a:rPr lang="en-US" dirty="0" smtClean="0"/>
              <a:t>Nazis vs. Allies</a:t>
            </a:r>
          </a:p>
          <a:p>
            <a:pPr lvl="1"/>
            <a:r>
              <a:rPr lang="en-US" dirty="0" smtClean="0"/>
              <a:t>Largest Seaborne invasion in history – 3 million troops</a:t>
            </a:r>
          </a:p>
          <a:p>
            <a:pPr lvl="1"/>
            <a:r>
              <a:rPr lang="en-US" dirty="0" smtClean="0"/>
              <a:t>Air and Sea attack that lasted 2 Months</a:t>
            </a:r>
          </a:p>
          <a:p>
            <a:pPr lvl="1"/>
            <a:r>
              <a:rPr lang="en-US" dirty="0" smtClean="0"/>
              <a:t>Resulted in an Allied Victory</a:t>
            </a:r>
          </a:p>
          <a:p>
            <a:pPr lvl="1"/>
            <a:r>
              <a:rPr lang="en-US" dirty="0" smtClean="0"/>
              <a:t>Less than a year later the Germans surrendered. </a:t>
            </a:r>
            <a:endParaRPr lang="en-US" dirty="0"/>
          </a:p>
        </p:txBody>
      </p:sp>
      <p:pic>
        <p:nvPicPr>
          <p:cNvPr id="22530" name="Picture 2" descr="http://static.newworldencyclopedia.org/thumb/f/f4/1944_NormandyLST.jpg/300px-1944_NormandyLST.jpg"/>
          <p:cNvPicPr>
            <a:picLocks noChangeAspect="1" noChangeArrowheads="1"/>
          </p:cNvPicPr>
          <p:nvPr/>
        </p:nvPicPr>
        <p:blipFill>
          <a:blip r:embed="rId3" cstate="print"/>
          <a:srcRect/>
          <a:stretch>
            <a:fillRect/>
          </a:stretch>
        </p:blipFill>
        <p:spPr bwMode="auto">
          <a:xfrm>
            <a:off x="5791200" y="1143000"/>
            <a:ext cx="3121849" cy="2362200"/>
          </a:xfrm>
          <a:prstGeom prst="rect">
            <a:avLst/>
          </a:prstGeom>
          <a:noFill/>
        </p:spPr>
      </p:pic>
      <p:pic>
        <p:nvPicPr>
          <p:cNvPr id="22532" name="Picture 4" descr="http://www.normandy-sightseeing-tours.com/im/ExLanding_01.jpg"/>
          <p:cNvPicPr>
            <a:picLocks noChangeAspect="1" noChangeArrowheads="1"/>
          </p:cNvPicPr>
          <p:nvPr/>
        </p:nvPicPr>
        <p:blipFill>
          <a:blip r:embed="rId4" cstate="print"/>
          <a:srcRect l="5469" t="24551" r="6102" b="9081"/>
          <a:stretch>
            <a:fillRect/>
          </a:stretch>
        </p:blipFill>
        <p:spPr bwMode="auto">
          <a:xfrm>
            <a:off x="152400" y="609600"/>
            <a:ext cx="2133600" cy="12334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Women in WWII</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2514600"/>
            <a:ext cx="8686800" cy="4343400"/>
          </a:xfrm>
        </p:spPr>
        <p:txBody>
          <a:bodyPr>
            <a:normAutofit fontScale="92500" lnSpcReduction="20000"/>
          </a:bodyPr>
          <a:lstStyle/>
          <a:p>
            <a:r>
              <a:rPr lang="en-US" dirty="0" smtClean="0"/>
              <a:t>For the most part women are not allowed to fight in combat.</a:t>
            </a:r>
          </a:p>
          <a:p>
            <a:r>
              <a:rPr lang="en-US" u="sng" dirty="0" smtClean="0"/>
              <a:t>Ways women helped the war effort</a:t>
            </a:r>
            <a:r>
              <a:rPr lang="en-US" dirty="0" smtClean="0"/>
              <a:t>:</a:t>
            </a:r>
          </a:p>
          <a:p>
            <a:pPr lvl="1"/>
            <a:r>
              <a:rPr lang="en-US" dirty="0" smtClean="0"/>
              <a:t>Worked in Defense plants and weapon factories</a:t>
            </a:r>
          </a:p>
          <a:p>
            <a:pPr lvl="1"/>
            <a:r>
              <a:rPr lang="en-US" dirty="0" smtClean="0"/>
              <a:t>Nurses or Non Combat Army positions</a:t>
            </a:r>
          </a:p>
          <a:p>
            <a:pPr lvl="1"/>
            <a:r>
              <a:rPr lang="en-US" dirty="0" smtClean="0"/>
              <a:t>WASP’s or other similar organizations. </a:t>
            </a:r>
            <a:r>
              <a:rPr lang="en-US" u="sng" dirty="0" smtClean="0"/>
              <a:t>W</a:t>
            </a:r>
            <a:r>
              <a:rPr lang="en-US" dirty="0" smtClean="0"/>
              <a:t>omen’s </a:t>
            </a:r>
            <a:r>
              <a:rPr lang="en-US" u="sng" dirty="0" smtClean="0"/>
              <a:t>A</a:t>
            </a:r>
            <a:r>
              <a:rPr lang="en-US" dirty="0" smtClean="0"/>
              <a:t>ir Force </a:t>
            </a:r>
            <a:r>
              <a:rPr lang="en-US" u="sng" dirty="0" smtClean="0"/>
              <a:t>S</a:t>
            </a:r>
            <a:r>
              <a:rPr lang="en-US" dirty="0" smtClean="0"/>
              <a:t>ervice </a:t>
            </a:r>
            <a:r>
              <a:rPr lang="en-US" u="sng" dirty="0" smtClean="0"/>
              <a:t>P</a:t>
            </a:r>
            <a:r>
              <a:rPr lang="en-US" dirty="0" smtClean="0"/>
              <a:t>ilots towed targets for training. They also moved aircrafts from factories to bases around the world. </a:t>
            </a:r>
          </a:p>
          <a:p>
            <a:pPr lvl="1"/>
            <a:r>
              <a:rPr lang="en-US" dirty="0" smtClean="0"/>
              <a:t>Near the end of the war, due to a heavy loss of men, Great Britain drafted women but did not let them fight. Russia did the same however, they did let them fight</a:t>
            </a:r>
            <a:endParaRPr lang="en-US" dirty="0"/>
          </a:p>
        </p:txBody>
      </p:sp>
      <p:pic>
        <p:nvPicPr>
          <p:cNvPr id="18434" name="Picture 2" descr="http://27.media.tumblr.com/tumblr_kw60djdG0t1qz8vnmo1_500.jpg"/>
          <p:cNvPicPr>
            <a:picLocks noChangeAspect="1" noChangeArrowheads="1"/>
          </p:cNvPicPr>
          <p:nvPr/>
        </p:nvPicPr>
        <p:blipFill>
          <a:blip r:embed="rId3" cstate="print"/>
          <a:srcRect/>
          <a:stretch>
            <a:fillRect/>
          </a:stretch>
        </p:blipFill>
        <p:spPr bwMode="auto">
          <a:xfrm>
            <a:off x="152400" y="228600"/>
            <a:ext cx="2438400" cy="1911706"/>
          </a:xfrm>
          <a:prstGeom prst="rect">
            <a:avLst/>
          </a:prstGeom>
          <a:noFill/>
        </p:spPr>
      </p:pic>
      <p:sp>
        <p:nvSpPr>
          <p:cNvPr id="18436" name="AutoShape 4" descr="data:image/jpeg;base64,/9j/4AAQSkZJRgABAQAAAQABAAD/2wCEAAkGBhQSERUUExQWFRQWGRwYGRgYGBocIBocHRgaHR8cHB8cHyYfIBojHBgaHy8gJCcpLC0sHCAxNTAqNSYrLCkBCQoKDgwOFw8PFykcHBwpKSkpKSkpKSkpKSkpKSkpKSkpKSkpKSkpKSkpKSkpKSksKSkpKSkpKSksKSwpLCkpLP/AABEIALEBHQMBIgACEQEDEQH/xAAcAAACAgMBAQAAAAAAAAAAAAAFBgQHAAIDAQj/xABLEAACAQEFBQUFBAYHBgYDAAABAhEDAAQSITEFBkFRYRMicYGRBzKhscEUI3LwM0JSgrLRNENikqLh8RVTc7PC0hYXJIOTw0RUY//EABgBAQEBAQEAAAAAAAAAAAAAAAABAgME/8QAHBEBAQEAAwEBAQAAAAAAAAAAAAERAiExQRJh/9oADAMBAAIRAxEAPwAztitV+7xKpGLgx5jWV687E708LV/CfkLebbUYfX5rbjf3yq/hP0t5W0K4AFWkkd/kOSdegskb+bWwPgVsmzPA/Hh/KzlcW7pjiT/Ctk/2h7uPVbt6YnCgDKB3jBOY4nI/C2+PqLFpbRdafZKlBVGBVRnXvIQZMT0GvP1rk7VNz2jVoLC0WqAwuQAYCCOizHlYnsTaVTsaRqUT2mErixsoy7sssanCD87Lw2ZVr7RqVGxKiVPf8PdCzkRw6eNrIHylV6z3V4knjlnaZddn1HWRTdl5hSR8rCkqqgx1GIRQpYwPdnOIGv1izG28lWtSm7o1MBQaTKqiFJAAGIGcokfKLMERcpByi3rtlYf/ALeqVbwaNZPvUSXqAKFfMYWK8CVIBA4qfKXJHXrAtMEmlfkQEO5pkmQ6ziVQYABgmWMkwJhSONh+0NuPdS01al5u04a6Vs3py2VSmYEQT4ExzkcVxpVqVMcK6KsHLCVLcRwIc/nSJtitUq3SpSDirUZTli5GSSSTwHyswO1N5XmDoQdcrK++lT/09b/htabsaq63ektQ4nCgMQdSPKwve1w1CsBr2bcZyy/ztJOzU3cLaa3PZSVKaFqlao5YhSx7rFeHIBQJyEk9Capby9qtS71VZe4WVmEQcJcd4Za5RZI3duopXKm63g/ekkoVjszOFiCDJU4Vzy6cbFLpjqllFTGcM4ZbOOAnjHDLS2kdKleMJz00BzjjJ6mdbcLg9NqyiqwSmSS7aQoBJz8BYder9hUk2GXqpUqovZU2qMSD2YmSF7xganTQWos47c7L9DdKRpR7mIKx8ihGLxayzvRfLvVanUu6YMQPaLGEqwIGFlGSmM8tQQbcq6KCwZ6+ItPvEYYmV5jXTpwsp3+8ztGphnA2EE5wSEGfUzl4zZAtqfu6v4zZz9lu1qV3+0Mxw1GMdp+wmUhcj3mPGNE62URS7rz+03xFjG5167N3GXenNhIGGDBHLM520ase5b2td6xFW8GvdzAdXXv08REOGgAgEgkcjzsW2ue9T6E2XNmXf7Vipu4amVlwIJIDCMwB0sd2o4BQlcwTGZ5H+VsWERqVI4f5xb1iQQNMvqbdrjdu0cLiIESTIyA8s+kc7dal8uiv2dVbxT4CtUXuZnKWXLMmMwOsWmKgPUbWdPz528a8nmPQWl7RufZOVMehzBnPXlnZW3xvHZ3VyMhkDAOcmI15evOzBMO86AmO914HlA+tpT3/AB0n1BCmQRmO4T6G0PdTZ70qIPYpVcqKoquKc5qvcBgmBzsP3n2nUS/UyygdtSipTDSRhxCchGQJMnlZkNPtzq/dU/wfSyxU2pVqV0utCFOElmbgJnxny4dbH6Immuug8h6WQNjOlPaldGZialPCpkAg91oB4kQR+6eVkgatprf7mvbColanT1UYpw5T3TlA8ZtI2LX7eiKpEF1JORGc6ieFol5vFMUqjsKoWjSqKS1R4aFJlgyjM6ZWA7A3neldkUjEVos8sYJAIEREhc8j00tM0Nxo9bcaNQMJBkTEiyTX9ohJns2ESMqgjPjGDM+NhFTeinAH/qBE5Cqo11Pua2v5pp92ltCqcIKJBOoZshjSTBX62m7QfKr+H+Vtb6oB8j/HTtrtB+7V8P5Wyobcq2EN+LXyAt1ootQFsjGnpYVXrhabHT7w8PA/S2bAv+GlTBObLP1HztrEKW19pMl5rKlV0iowj9UnFrJnD1hTp1ycrnc8FNRUJxBRjIJ9466GdSbIgodttVkjI12Y/hU4j6gR52edo7TyIWGYnCDrLt3R5Am26JmzqaOVQ4nTRlkyVMiPhBtIvzJTcqtOolNSFVZgCBmBmSVxTnxjoDZv3e2dTKtRUkdnhBy1OeZ5kkT52JLu0sy9So/LFggeiA+pNshDVSaWIKymTJ5iBEcTEan/ADJC5bO7TMkhdPE9OWlmp9hAScYyHFeHrZZ2jVIXuMVMiAAOeumudgmtsNGXJcQ0PHym0GluolPSkYOuuWUcYBs57PrAXdWJEKktAy7ozMeRNgNL2jUDWKnKlGVXvZmBkVwyOOfTrZiBFXZnZrkZEzn/AD8rcae7wvAIqE4GEYV1Innw08fCzBvzWCXdWVRL1FQmODAiZHXDrYPsHbi/aKKkwXaAPGQYjwmzBKvWwDUUU+xYgCBGFVUAZa5jLgAbb3Lc96HuIpGshjM9REeEGznNsW2sFX7zbljC9RMVN4LZ5hoGgJzWekjpYTuhu7Wu1X7Q7DEUZVScbLigYidJAkQJ1PKLP+/16CUqeRJZiojT3ZM9IBHiRYTu1eybyoxCMpGUkEOojzi0/gC3jYdUnEjNhJJI94nPMg8PX0txve6auo7MqHEziBg8c+KnXh5Wed4d96V1YKB2ryQyo4lIjXXM8ulu962xRrXZ6qMHVNTByORIzAOlqKr3c9nwIb7UxnEQFpsufUkg6zoANM+VnzZO4FOmhRaaqrCSxbEzE8yM8uGg6WFIhUIxJOYJjiH0+LWe0vwS6ioFZwqDuqJYxlA5mz0Bdn7mi7glQGPSBl5wLRtr7NYAE92CTBnPI6c4+VpGwt9O1rVEdagmoBTBQDCCIh40M87ab83tQ9FO9jqBgkARMjI55TPp4WWABVLyuFioBOLDqVg8TpDQ3GYttUohlgrVAwFCxc5gg5mRBOfCxRNjnDJMnQgehztxTd7C2JqhamMwM2jlpPytFD6F3NKklMuXKDDLRpiaOMZTEdOltL2ispVwpUiSGErAz45cJ4adLMK7Op1FhcaYBAlSJ6w0EjrlJshb5bHrUmBqOalJ/dYSFB5FRMGM+M5nmBMR1S+02UFQ+GYSFBEKYEA+7pl0jwEe8X2mS4jDUUFO970QDAblnpOs5WlbnXtVmiwBnvKT4Zj4T662C7QqB6j1OLMSAOOZgDpGX5z1iH9dp0loCoaiBQO8SwgdOGelkfebfq7s9EUqfaikRiqkRAiGFOc5iRJgdDqF/arY6TjUpDZScwNJ8CbL6qMIhg2ISQJ7ueQMjXKcudk4qeNpb4DAUu9R3ZgGxVGnsxkYVc+9lBnTzsv3K9AmsWJLVabpn+0xB8hl5WhVlh8ypgAYqYwj3R/ZXPnlmZOep4X2+CVhecnn+YtcRxq1SGIIII/P1twcknLhxzztOFBKi4qlZaZ0zR2mPwjKJt0S4UR/+XT86dX/ALLVVwbQP8P/ANlO2m0D3avh9RYRU2anaAgYcOA5Fv8AeL1sS2ie7V8P+oW5KB7QutV6JFJC5lngKWOvIA5W4JslqVNAVZYUCGBB85Eg9bNf+0y9BFo3j7PSAghEpkuRk7OXBJBYNyEc7d226atNrveGWrUFNqtGsFChsPvIcJK48OeUAicspOtRVlKUvlWof1lAkdcmGemaZ+PWxbd5xWv1IZYKYNUx/ZEL/jK2lXimDWeRJAA68Z6cR6W7bstSoXmo8sGamFUIjGe9LGFBiIWSYGdqLI3RqN2tQsT3soj3YAInlIOhPLnaLt+93kXm7qxpyXJpBSwB7wAx/DTmbTb1vLRu6pRTJmAbIgagHiGJYjWR5zabsfbtK9glQJHCZy5gwPlllztFdL9fWp3VmrGmjxBIPdEtGrHkePGyFtDawDo0griGYIP6wzkZEWYd+bljpLSDOAXVjqRAYcT/AD1iwDbVw7SrSIhQG+8PA01VmYt0AXWwpr3X2q1RHUKxAORjLMZidJET527VtlUvtIrspxhMGEhcMZ54SNc9ZsvPvwrQKUqiqWp4KZPcEgMDEZrnA4GLG9gbzrXYUnxCqVxrKEYkmJOUKQcoJEyI1sAX2h7fAorTGshv8QCjzzsu3K84ayOp9wMxPTKPifhY97T93y9KnXQSaD4iOanI+mTaHQ2j7m7AF5fta1MCmmSgE959TOQyGWWhJHK1Q/XPaHaorgGGAOnPxtKFT8wbQb/f6dBZaZPuqoBZvCSB5kgWDbv79U7zWag6NQq6qjkHGOhHGBMehNioHtBvhZqCAGA4YzIk6wPJZNgezq7JeFwgsYWABJlXJ9IOvWzlvhsztKIqKuJ6LY1WYByIbgdAcX7vWwvdO5tUqvVZAmHuZEEMThac14AD1tEc96dxmvDdpQ7tRmJcuxj3QBhABjS3m8NAXG5YUpkKzL2hGJs8OEnMnUgDgPCzyTAJzyE5Ak+gkz0Fhu8mzjWu9SmpALKYJHHUT5i1FdbR22Kd1SoFcCVgkDgwOYmQMrP26W0BVuykaAkeWv8A1WSqOzxUu4pVBqBiHIyD87WbSHdFgj3bZ9Ok9WogIaqcTkk5kTz01OllrbjCtexBnsVw5HRmUtw4wPj1s3zZfq3er29X/wBOCjFWFRWEsQoHeBgiIGYmyghsKmGQlhLAkT04G3OrvHRWoqjCU/WYA90+EZ+Vue717PeRveAEjkRw8pFpF82Oj1KdTJcGqhVhs5zsEutgqUi6wwIMEDyy04j4WVNt7PF4u70ywyBwn9lk0PjiAnpI62YNr39adEjILpllHE+GQNg+y75Tp0RUqNnVLMirLArigMCATBEGTGtpRTlC/ZBlk8cuHx/PS3P/AGhhkzI0BzE9PHgRwiz7vJuDdlo1b1dWICS7UnXQEzCSARrkDI4SLIT05zK6ZDoBoMjl4W2iJc7xjapGefIn9UfnMWDbK2e7mJVFnDic4QI14EnUaA6jnYts+7RUqHg2mRyiARzn+dmnczZtxKl66YmQsjBsRUs1aqQYX+wFEaDM2W4PP/KW+1Kfa0jdnVgCBTcgMIA7uJQucc4tX+1SwJR1KujQQRBDAkEHqM5t9DbN2lSoCoLvTw9kJdArqpAzOvdxxMHiciYm1Pe0/ZiLfq7U2DKzCrkDl2gxkHwxTI4EdYkuqVCfux45T4G3FQDaXTuDVEEPSXPR6qKdOAJ062w7Cf8A3lD/AOen/wB1taq4b37zR/8Az/jFtdrA9nWgwcOR5HFr5W9vCPJJpuJKfqHgeljA2UCCz5gwYA5NOfPqLcQrrcWuyItShTNYUwjuJIIaQfPLMRrNtDTD1rpRWkUBrSezhcIjCWaZEQ3MTz5k9t0UarKVgHcKDDiZXF3spgZmZEaZ267M2T2bSQWeIxHkc8pziQDOWg6WqBm293q10++qw1MswLICYxExKxIkxz8bctzkFa+9wRNNs2BUDvJmZAs+vtqlh7K8lAtRSpxEDEOJz8JkcRYTuzscUD2lN+1Z0wiACsYgZETJka6dLXehC29dql3rYUZX1YFgJzMGCRwM5eFi25V1qNU7YsqooanhAGZJQ9IiBnGc2hbd3Xq1TiwtPGVbh4C3bYVwe7TBgmMXLLQR5nrnYGbeOoRQPOQB8/pZduV1F4qPTYwDQqqSOGLCs+Um0zeTbyi7MW7pDLPLMifn8bCdjVws1EbN0w+CyDPmRYAt2utS6DsKldfu2ZQQJlMUrImVJUjKchEHObMe6Nzpm8tXd8VQU1RBOYBL4iRHHIDM6E8AbCr5d1qElQQdSTofDmev+liez3UAAKwY8416Qc/h5WodLxTDIwYSpBnqI087Rd3rj2N1pU+KKAepOZP94m2t3ul4gSVKkaFpIyy4fCbSC2BDiMR1/laKSt9ahWv+kZJUBTE5SSQOHHM9B0sEutz7a9UXp1CXWshU4YKpjDGdJGGTYlvcxep2ipIwgZk8J9Ndf8ra7o3b79KtQFAslQDkWYFZPMQzeZHK1ZWYBkZ05Wg7BuHZUQp1lifM5f4cNpVWrCk9La1rwqLmYj18rGijtraNR7wyBe0TFC+7hWFz6kkzn4cra7K3kem1Naq4KdR+zgsDhZvdYR+qSMJHUHgZD7VpUhVYgMimSM594mcuGfLTnnbmmx6N4hH7TssQclSASRMZQRhzOQjSxkYvtVaVdkPEEj+8R9RZ22deA9NWGcgH4Wqrbe0zTdcVNpAZMyZwgiGxHWY1s8bi3wvdsUQJOGeVkUyOYU84sA2hvdRpk00JZ1zMaZGSCSpy4GBYrf6ZqU3SSuJGEgwQSCJnprauKVbDhFIo+EYDUA94DuyOMam1DjsXeOhennD2dYiACQcajOUOjAcRkRlIiLHuyHKfGLJewK4NZS4BdAwUgTExOg1heXOzdSvEj/Of5G0HVqKkERkdRzsk07hUutGjRarC0gFHdxFqYJwjocOuWtmjaN/wKYMtoABxPTPxzsu7ZFRlSAGwrBkanL4a/C0AXbu0WW61/vS4cFACuGFfIA89VPlavUUHPUjwOfMRH5m1lLu39pp4a4KrqoQxBGh5HjkbK21dxrxQDPAekueJCCQo4lSJA1J1A521ELlwod9z10jSQJ4/2bPm7+69W6UO2V4+0DHUB/V75NPLlgbPjJ9Bu7G7lG9XVyrMtViYqAyBBIjDoQInz4WfNoIKgCkwqxhEiBAgef5FpaoBe9pV+yq4KnaVOzfCqcGwkA5ceIAjQZZzarryjYmxFpOTSZM6GZnO127O2SEJJRhx0MH0B9NelpO1t36F6QdvSmPdY4lYeeTR0OXS0lwfMVZCCeY5dLaLSnWfKP52f/aNuKlzKVKDM9JyVIaCUYCYkAAgiYMcD42R2pZ/n/O3SXVXRT3iapUWmeyz5VJMDMwAM4HCzNutfA947KAQFLtM6k5DSCciTJ0ItWfs+arX7WrVbuUxhVVUSzsOgJwqpnxYcjZt3M2k1O+sKnusO6QCM8DCCD0XXxtzvHEWBf6N0oKXqrRpqSAWKqJPCctcvhbdtk0cLFaaLInIADTI5ZWRPaBcKz/eU6tWqj1BFFVZgncIxZEiPIe8fM1e741zuN4Fe8mrUh8L6EYlCqBmdGz142dBA3e2OlYdvea7drVkqEZQSNJMgzocgIAi0zddRctp3cUK5ahesSNIGZCsVBMAE4iIIAOZHEzw2NXi70j2aEomCYE5ApqOGRPGelpd02Z9ovF3CFaYoVBeCuGMSg4TEaGSMuR1tpFh7V3upUKtGke8ahiVZe53lEtnp3vgbE7/AHqmqguARwEAz4TZDvns9U3ikaYi761Zc4jmfdy8Lb7X2I9NcAAe5U17iEw4YtJJiMQn0nTKSUar3m63oNQrogD91Ywg56AEGQ86HIEwM+KdXApXpabEz2gpd3jDZcRkRryztjoKgIFJEZgED4SY0AOcEkGD5a2i3Xde9UXoPVqLUAqyagYkk6kHF3sxOZ5GxFrX+rTpo71ICKCWJWchrkB8LDL5tO7Jd/tWFWQAOkIASSQFAkAgliAJ52G+0PZj3i7lqNSoWQEdlTOVUMySGE5wATx42G7K3PZrutKveKjD7p6aDLsmQE4YJIIlgIge7wtFb3Tfd3ZalRqCFAQ6AE4cR0xltcgCYzINilbeBLzC0xNRYLKAW7hBhhAzErGnDqJUK17ZZBpqwbXuzp5x6+Vje5+w2+0i9CrgUUihpKgAYEkgk8gc4jgM9bETjsWqxzSph5EKPI8Y6E26Ut3q6nMgJPHDKjxmCB1E9bSN6986d0pumMC8FMVNSrHUwJ4cDqeFg2zN+DeLqyY5veB3gJCgKSdRliCCfGzAx1b7d6MUnqSZ70lsgM/1VKjMDIkeNsvmz3cg0mDqRIJI+BGRUj6WSMTkN98QT7n3Yyg55xnlzsy7k7RYvUpNmgAKNEAnu4gBwALA/vGwZW3arOwlEQcy+LygAW73Tdyqk91D1xfT8+Viu294Kd2pM7FSyiQmMAtnGU5/A6G3bZW10vFNXVlOJVYqGDFcQmDGhGYzjS1wCq2zcWVUIAoks0Qs9fnmBpabsmpSZD2DowHBWUx0OEsLLO8+3XF4qUkQtENAYDFAUcdACT8LDaLVFqmqlNEdUlXxakicLKNQfd9SLQON7vLMIA8R9PGy2+62MSodBzIGvhn+edmPYd6F4oGoE998WFgJWQDBn88elp+1ts07rTxvJAIGFYnPoSMrXAsbL2UyMo7IgyPvC6k+IgT5ZWbmQDDIJkwTkIyJk5jlGU5m3DbO0TTur1lUuQhZRE8JBPQZTFkSpfqzYj2qTAIxHPUTPlOlgeqtwmoBJCkE5cCIn1mfK3tejQpIWqYQo1Z9Mz16myzujtpzeuwc4gaZdTqFOjKD+yYB6GediG/dKu93YU8HZBcVSfe7pDDD6WAwmyKRhhiwnMAO2HyExHTSwvaVRUq4VOWWWsGLIm1b5fGo3al2oalWEhQQIVMIAdgsldMhM8ZsF2vu7Uu6iqr4zi/q1cFTqDqTrFnQOUKP2K9MAcNJ3LKOARuHgrltLWnQRcKsFXQEEAZSPlamjeWr7Op1mYs6swLEySCTr5x6WdrrSpbUuNJKjMoRhJUiZQFeIIgqwNgN7u710r4rlAyYWCw5WTImQATlbnvnezToYp4HKJkkqo8pIk8ibKW6fs/KVnqV8adlUVqJDIcQVic4BPBeWp8j++V4xI6BgGFMtmeEn4922bioV3ulGsgW8ItRM2OMSJzg+hPrbw7sbJP9RQ/xfzt5s6sMpIGQGZiy7ft/KFGo1NheCyEq3eQQQSD8rZyqVfZ/u6tS8VC8MFpk6H3iVA15DFazN09z1FVqzjEoXAgM6yCzeUADxayr7PLuV7d9TCD1LGPha36F37NFUcBHnxPmbat2oF7QpUaKFmQiOR49O9ZcN3pXyqlJ6coxzBdyYAY6k/2fjbbfTaRJZRoggfiifnA8rCaF+amQ6ZPopy1YRxy0PxsKJ7zbqFatJLsqKj5KgYLhwjOATJXKSRJkmdROw3Sp3Ts7xVqN2iyjlcgyvHdjUhSuIHI+90AXrwWd8bOxqkfpC3eyzEHhBAYRkCJFpO09461ZFSsV7skEZFtAGYaSATpAzOQtUPSdlhDYgynTPF6TJsI2xXNRCqMVB1MiTzB5AjIjWDYBu5WbsnqccRZQeQUH1IZvKLPN22GCoLsSSAdFHDwNopAGzmxFYfx5SNQef+Vjl6uHbiijscCVFqMDMmEZYJHCWknp1synd2mB3SwPPIz42H3/AGc1NSTBQakGI8v9bBp2VJTC4v7zZeEG0S80NYnPmSfLM5TaBd7592HnUhp6FgfTCx9LOFy2ejUwSuZmczzNhVeV9gntMIJjWAco6jWxW4bONLCysyOpmQfeEyQynIqY8RwNm19gUSCMMTmYMZ8/G0a97KSkjPMYQWkxw52qFje7ZgvSMTQxXjBhpurEAGZiCw5tqDrrZX2fvDdtl0lFSgKl9QvJRhkGJyZgYHdMQQSOVo/tC3ifs0RGIDyzEZSoGQHTMZcY62TbvsmrUpGotNmRTBIE5mOAz/1HO1gebreTVVKiqCHEyZMSMwecHLO2+z/aYKVZUdRgpNUUOv6yth1HMFdRqOAsnXW6XtEZUSsqGe72b5zy7uU9Lb091b0QCLrXwx/un5eFrgs3aVCntOk9SkaRqBQqOTUJXOe8EkDU5FSc7TdlU0uKKqUz2jIgqOoqEMyrwnqSdBrpaq9x9tm7X2mSxCsezqQf1WgfBobytad8vpq1hRpsVDMExT+sTqY1jTyNpZgWb3Uq1KwrlSJxyCCDBIPHPgPMWkXG+DEMKMSCCQYE9BFm/wD8E1BpUpleAhh9TbKW5VUAntKZbwaOGnEec+NgzYu1adF6lNZwnCyzwyzE9JA55W5by7AW9K1WiF7dsPeZyFIAiIEwYjhwtpVpVrqJfQnWcjz48ueeVu4252iArKtPe8OGfWQY62miZsu50bkjKHclwJUkNmAZwgAQMzZG2lBqMTTiWJAB4EmPz5WakoNVXuYiQciATnGUxwz0NtG2HXY96kJHHvQekRI9TZohbOrijRpMtCa61QsqNQxOLEYyUKY45gcbN1K9sw7y4fP6ED52D3fZ9bDnRKAHnJMQRAAEW1faRScsQE5cfKbQR97rk1UI4mKeLFhbCwUrqOOoGlgdyNPErBHLoAsszGY4mRH1NmrdnaH2ntCVAVYAGpIOKZ4cOXOwqpcKQvy3f7QQhzKBdGz7hqaAnKBrnGsTQFuwS7Xeoj0XKM7L3IIgsYPfI8cuJ87GvZfs4JQZmBxOx1J0BhctJicxnBsV3z2UhoDD3CzAGOgJmOfdFpWwL0mBUU5qoyMaDKR0ytAcCjlYRvNshal3rMqfeim2ErIJIUkLlz00OtiytbdTYqtrn2op46bKJXEAQzE92QJxLHkLJe0Vq1qhqNTMsZOHABOQOWMnP+drLv8AcuyqOiiFHeUdGz+BkeVkfAGJILDkAk5f3haSg1u7strqsViELVKTFZBMYlGcZCZ0tYu1L52aM3LIeP5ztUu7d2evXSkv9WQzE8Uxgx0IBmdfmH/fi7VGodpTqFezOIrhUhwSBnOYiZy5EcbAn7Svys6rMsWGU5nOT4iBbUTJbjOXlnYPtmtXFMOpnAQSIGYiDGHQ6tqdOFsuu06ggPTZhnnPCeMSTlHK1xBR6ZDAxJCjjqSCSPz0sP2gThZiuH9UA/nnFo9+2u1QCcVJZLMxB0GkACSTmYHnaD/tf7QyhUdqSGWMyTAykg6znHS1wPGy7sEuigcQ58SZz8xZv27tarQpI9GkKiwS2sKoUGcj+YstXYJ2FOkWRXCL3MQxDujhM2N7AuNVrt2dVgRDU8gfczUCZz7vERr52kUE3K3kJqtTfHUas0g4pVYDM2ROQ8OliO/O1AMFAGJBdjE5AGB4mD8LFdn7G+zU8FL3ZLQZ1McZPKyXtC5V3vVZ2AIMAAkED4cFw6/C11Ey83Q9gMJElAMxlJSPrZtuGMXUCnBcI2GYgsMUTGWZ1i1f3LZtRbviDVHaSwLOx/WJURJERA8LO+7YriggqIAYnIjiSfXO0ilqjtC+C+uxpCpVVIamrELELn7xE5j1syb31iLo4BguQvxk8v2bEUoBXZxThjqwAlo0kjM2WN89s0oRWJBBzWDJkgDLUxmbVFUb/LFWkvKkCeksQPOFFn/2LhzdJEYVrPPSUp/5x+9OotXG+t47S9uwHdwqFBkGMPAGDrNn32H7QAoXqnOYqK0fiQj5pa/BYm1ttU7tgNVmAqNgWAT3jzjTxtMw8ItWm+27dc1FdalWsKlViECuRSBMyIYiADGg0s47FoC5UsD1Wq94tjfLWOpyynXjYPnJaIDyTmDlny6cp62s3dm9xVol5E1kMmP1qgnMdZPnatHcFnI0LEg9CSQLPd2V2utM9m0YRmjE5jINHA5evG1otXeDeg3YgCizjDiLiQq5kQThPLnYPudvO7EUqgqVC7mKpMgd0ZZjQYTpztlz3ZvtajhvF6gOsOqopkEZgnCtpN13UvV3RUu96GBZhHQRmZMwCdSeNoIftFv57ShRWCDLMCNc8vipHnaDsynFHmSXJJ4mYn/CPKwneBLwL2XvAE4IGA93COUmRpmTnmedj12oFKSjIkAGCeMZ8OfS0oNboVgMQn9IBUHoB8itj99vi0qbVGnCoJMdPrau92dpCnVAwsShKMApPMDh0BsT3m2I15moi1BVwqqhioSAxMnInQn4WocLnexVprUWcLiRNlvbiTeHH9lSD0zB4RMg5TaJsyguzwXqNUhlVWkEoDxICjIE8T62GXfbH2q8VamiHCqzGijj1lnsoH3a/vSq1RTYr3nTumOJIOvCcjaNSSWgjukRH7xPEybbbS7tdxzIaQNQVAPxBtyYmQocAnMYYLGJkQTHEWgK1by7AK1R3w6YmLR6257ubWIvAP7L4SM8gBhj5mw87RwnCVqZ6s1MiPGJ+Fo2wXC4pIMMxLSIzc8dBlzswXKlT8zboLQNmVcVNHBnEqmecgWmo5NsxQjeOh7jjnhPgc/ofW1RVKzTrnxyFrc3wqslBWXhUWfCGEfEWrStcwWJJAkk6g6knmNMhaxBr2ZXEG9VagYdymq4ePfCmT07pHj4WfdpFSrIxyZSpjkRB+BsqezC4Ql4qn9dqaD9ymCfi/wszbZvDU6TMBJyA6SYk9BaVS7u3umtWkWrsW7zKFUxocMsdTMExyImeAm+bB7EvRMGB3ScgwPunLwM9ZtNuN2e7s70naX98MxM5ROeQYDSABoIItyv23MUqiPUIyKkT5NM5+PnIJIDXZG7C3wsC/3aGGaVxHoANNNSNI1M24b5bEW6KKd2SVdT3RqCImSeczJ5HWxSk5BRkHZFUw92BkQMjGQAIkAHXO0jY1yF4rETiVc3Ovgs8z8vK1Qs7h7Aq3UrXrgBr0pIEZqAZhubMGxf6m1jbIVaaYFACgmAMgJM5dJJtMvtyWquFhpmDyPMWAi+GkxDRiGWfHTPwj52tUfr3gKJsm7eUsHFNQa1QZkAZAczwA5/U2O06dS8HF7icD/Ln46WmjZ6quBB73vNxI5k8+A5TaBU3aV1u1JKqlXFNZB193InxEHzs4XS8LhAxKSAOI4C21XZtN4LKCQImSD8DYJtPdMk4qbTlo0z4Ahl+PrbWINfb6cxjWfH8iwTbV6pFgWwtgzGhgxr4wSPXnaHcN3rw5757NBzJLHwEn1mxuju3RX3gXP9o/QQLTuiiN8rz2t7Z1BgKB5Dj4Z/LnYt7Nt2xea7HDXVQudWlUwYW1Ab9rF0z0ygzZz3iuKttS70qaID2bFwRIZTPdI/dOnOzbu9sBLnS7KjiwYi0M0kYokA8stD6m2hGp7unT7TefWifnRsL3l3OFSiwD3ms8ZIKoUMf7UBRh8bda+8lVWMso1OEgSo5DSRz1M+lpWytt1KlRcM1FaMRAEKCCZkaeBNoKH2psp6T9jUU03UgENqCfmCPI2tb2W3RGpHHnhhVU8o97qJyHgbSvaXd6S0e1qUgajhaStAOHvEjPgRLEWY929mBbrRBWCKaTGs4RPxsBD7fTDFMQBXXp0nnnMW2N/pxONTxyIPysHvW67NUZ0q4QxkyskHpBA9bSKG7IHvVXPgAP52o12rseleF7QQXCkI0SB05jPXiLVxutVpdrWCqrHFiLQDE5QTrqD8bWodjoKZpiSpkkFjnOoMQY6WhbsbJpUqP3UYWZjlkCcRBIHLLLpFoOGw6tNBhAABM/npY7laNedkI2ajC3MfUaWWr89Wm+FhlwnMRlJHQTwzJIGWdngY9oqpQqwmREc7ItLYV3u1NaQVTnALwxJJyGfjAFmbZdFq6kzhAMTqfDlyz62g74bu0qd1asqs1ejD03xEQ+ICSPdw555aWehJvXsrq3QNUS8qUY94CaZk8AJKtyHHpwsBqbrln77OY0xCIOeY4g6eNnyltGvUpKKjyQQwIA1EjkDxNuVXaldWEBSBzJk6aAwg8SSelpoBXPYl9YFKTmtl7rZZfjxKw8ZsVu26t4uap2goYToqljB5KzSQY6GYOdptDaF5NRapwHBJVcWpKlczERBOXhpb2+3mtfR2dRlWmDiBpziDiRhadCA0iOWfCWhn3bvKtQTDpBjpmZHkZFjMWXtir2ShFAwgZeuZ9TPnY5SrzbOqhb00sV0ccsJ9HFq0rUIOlrT2nXw0KjQDhUmDoYzztW19vKs5IgA5wJy9OFgxFr3a7ECrUo1HecKvIXOMhJUyDJ14crRLtvNfjVRKtftKZYBlZKYnX9ZVDAAgHWzZfEU+8AR4A+k2TqQFW8MypApMQBMByVjvdFkNay6Gg34YZGnz6+FuDbUE5g/Ai3td+vy+UWG1Mic/8NsyGiVC+CrVSiBLVDAyMc205KCc40tYVwuKUUCUxA+Z4k9bIHs9uvaXmpV4UkgZD3nP0VW9bWJFtxGzG0Cvsmm9QVGBJAiOB5SPppabFvINqN7aHK3qtNsZbUYpttNlXYu/dOozrUGAK0Cp+qVJME/smBxy6jSzTTcMJUgg6EGQfMWD0m3NmytuRlYZtWkXu9RVJDR8jJHmAR52lCLu65ve16t4E9mmLC3AAAIo8xJjqbWYjWjbNpotGmEUKuEEKoAAkToLSFQDS1A7aG7VKq2M4kY6lGifHUT1AB62n3W5pSQIghR+ZPMnnbHW21M2IC757Ea9XVqae9IcD9oqQcOfOPladsAOLvSFRSrhArA817p9YnztOi0baG0Eo0zUqGFXzJPAAcSTkBYJgtllSp7Q6QMCjXJ/Cg+b24Hfqrmwu64RwNQ4jmB+zHHT42BwY2E7rqwu+FxDq9QEcvvWI/wsp87R7lvnRcDGGpE5S4lZP9pZAHUxZY3N347W/wB4pue5XqE0vFRhA/epqD4r1sFi20rXdXEMAw5Gy/f/AGgXWmxQM1RwYwopMnkGML8bD6+2L3UVaiOtMMJCYFaOhLAknrl4CwOaUwBAAA5Cw/eIj7LWn/dsPMqQBnlqRZZpb33wCGpUnPPvL8JNpFTbL3m73lKqrSekFc97ulMWPFJ0js2HLK00LGzr6HURx4jT89OFpjfn/Sy7sGp37wJkGoWGeWc5j0Gdpt5vZGh+NsqMJ0tzoV1F5QT3nOEjPPLLxgwPOw+7344dTPWwNqva3t6L1GWoq4qWfvKVBIHHEpBzGZAHESWC0rvQKsM8us5WI0Bnai7hv/Tym8108Wq/ME2Y9299RVYIL3UdmaFBapJmIiR42XiLUvVHtKNRP2lZfVY+tqPr1KiGGxoeRkH0NrJ2ZSqhy7VKxH9qo5HoTHwtttTduheCrVULFRAhmGUzwNs7iva13PI+llnbjC6UKtZUnAC+EcTlr0kgnpNil92/QRsL1lB5T48vA+llrePeW7VLreFWpiJpuoWGWThjLEBIBYE9M7IKv/8AGl9DYvtNUk8CZH9092OkWIU/aNeo7wpN4oQf8LAcOVlmpSOGbci0m3oyBpTfauGVqTNRYmCadR14xmAcx0M2drl7XL5TB+9SrhBY40U5DquE+dqjAJYRmbdFvTpIkiRBHMdfz8rTEfS2xfaBVq0DUeihMwAjMJymcw1vD7VEBh7tVXmVKNA8JE2oy77wXm70V7Ks6rAOHIiSBOTA8rSdm7712DNUVKn6vu4SP7uXHlbOUfQN33zulXCKddCzEAKThaToIaDPC0bfbeZbtd3RGmoVIJH6ojM/iOgHWeU0Fet9grdylhZTIbHoQeHd1mxvbG9yXnZr1FGCpkjqOBJyI6MJI8COFplBXdPe27U7vgvFULUqHkxAAmASAQCOsaWY6W0Lm2dO90lEZ4a6r694G1DUrwWyJ9baVGzHja/kXvdt6noXhOwrmrRZ1UjH2isCQCAZMN4QbN+/G0mpXYhDDVGwTyU+9HWMvO3zfsDbJu9ei5JNNatN2WdQrqT5wNbXb7R72SjmclBjxgCfVhbNmA/sX2iXE3SnUqXqihwriXGMQMZjAO9M8ItxX2xbN/3r+PY1I/hn4W+YRV4270r7lGv+tumI+prt7Sdm1NL3SH45T+MC0sb6XH/9y7f/ADU/52+UDeTkI+dtmvBQic7TB9a096LowJW80G8KtP8A7rJu3t8Kdao4DDsaJyeZFQkZleehURrw1Fvnyrf8Q/z0s0bg7RZ6hpM0qqSoPDMTH960s6Ddfd/LvTGIpWHTAP8Aui2lPfhqn6K7kqdS7AGOkAifOy37QqYWkkcX+QNie7VObvTb+wPlaZMG22faJT7OpSFOolQAjPCRJA4g8JnMcLJ9LarqVKuqlTIIJyIOR8rDNs3gNeKpGmMj0MfS0ENbcir42WtOtSp16agYlBgcCMiPIgjytA2p7S6l3rGmlKlVpplIZgZyJBOayCSMhasNn74XmhRNClVKISTkBOeoDESBlwjjY1Qog0lgCLZ/IcqftaoMs9hWxD9UFCNf2pB/w247zb6hrt9qoh6T1A9DA0d4EMrAwSCB7wORlR5om7VDGGJH6xty29UJrLTHuqMRHCSYk+SjOzAa2Xv1RuyKBTdyVAYCFwkCNTM2m/8AmNd2PeSqnkp/6vpavWAOMzmMwOeefwtyY5W1kFq3Pfu6McJqMpOUshA8yJi3m8V4VBTvK94oyMjKQRIYjUcM4PQ2rGtThiCZjiDM2N0b4KVzFNv60O4PXFhGXjTm0/IjvcO5UPFcJ0HF48tdB9LPHsw2PNUORkik+Z7o+ZPlZRrqWNED9fXyNrd9nFyVKDMxzLBY6KP5sfS2eV6IPXIVVqtBJQ8Pl9ZsWxi3alTSMjbdgg4/P6W4tKROx6aZge9BZnck5ZwcoA6/TSFtm4NVpxTjvCBnhjMclMjURzNi1FSuIcsonFhHms4Trx1NuF5uhIAmCxyIAES2oyk6k9ADrbtKyrgIWCpI97DPDXXwt3rbJCqWLgkcI1zA+vW0radyVLyFCkJimIJ7oYxIzJ7okzrNpt7QVMNPPhw5eGpMKIPEkkgzPTUL93cBjlimBH+ngPKba1F5D62lXa6/euugHA+MeOhNt7/cmRZaBGgz1P8Aln6WKJXu4kXJWOXdBHgdPgRbNg7PJuxcZlmIHwH0sNvm2a1SmKRcukDUCRHCQNBAtlDbdalSFNWgCcsI4nnEz52mUC6/vHxtrjIBAJAOo5xz8Ld1uTGMjn0JtKp7GfKOPEZjzP542oj7NpjtAGIUQcyY4fzt3v8ARVaoAYETmRnHpbmt3VXXtCQmKGKgExOZE2lbXvFFqyvTFQpliDQDllAMnUDjYI20ImFPIadLXFvDfPtezKTrmXoKT+IISR/fBHkLU9tK8rVcNTplDGgMyeYyFrJ9nm8tNbst3vSuoQtgqYSVKkk4WjMEEnhEHhGeeQqhWyt7Q94eNj28mxKdKswu7l6Te7KkECR3TiAMiQJFh922dhemahwoTryj8j1trRM/2f308D8o+th20J7QizCTQN4RQ5wKhM4mgGRHWdfhysKvlz7Sq/ZnGqxmTwgcekRNpqBLNY5uResF9pcmlfUGPjFh42cZgZnll4/LO3fYiYbxSZvdWohJ8CDlGs62qnL2o0sKUTwLt/CLT93XwbNR+Ipk+hb+VhXtK2wlUUKdMknNmBWCJAA1465dLS7jttU2YqNTY/dsqkEaksucxxztz+CuyJgznx8baGxilsFyJy8h62w7CY8oPun10423oBmz3uk3aUQOIJHx/lFly8bFKmBrnrl/rZv9nl0D02cgCXbITAyXLOcrS3oQdzrvC1Z1Wow9ALL28DTXqQcz3Yg5AADU84nLnawN37guK9ryrNp1g/I2Trxs1hWdSFBDtx1GMjlAtJe0LdFJaOeWeXxt1oU5ZRqJGQ452YLrs0KdCSCZOEEDMHiI0H5ztBuVMpeAQRC1InpiwyB4G2tNRdo0wKhjQgET4eA+Vsr1wy01MkoI/dxFgB5sediW3LsXrMFAOFVGQgaScvFjZv2du9TamjCiD3VCioqyRh94xOZicz6cJuKTqd4TtFfGVCsqqpkEggy2UgQQMhOp1s8bs7xVlFWnRK1APvFkZwciNREQDB5gTb3aO56VF7ywFIIKZZZmJwRyygc+dp2xd10oOcMknuywnhMHIDTmBn8cWygwd4L2vED9yQTlAJMAAzrlpkTxkJvrXQlXpIYMDP492fkLRPspeQrxI94CCAZ0gCIEGeYHGJn0rux0WfFiR5ScvlbGxSw/vN+L+dou2vfPj9BbLZbX1CheP0w/Cfnba++7/wC2PnbLZbqiHsz9J+6fnaZvDqvi3ytlss+gdsD9Mto1/wDeHifnbLZa/VN2xP0b/hS0h/eXw+gtlsti+oXd5v8ArawE6+f1FstltQg1cf6V6fw2brv737x+S29tlpyEbaHvJ4n5WD75f1f4T9LZbLSBbpanw+tj+7f9Z+H6PbLZa0d9he+bcLrpT/4i/wADWy2WiuO9v9MP7vzsWb+jf+2f+YLZbLPkHStqPA/8yxCv+hHiP4WtlstEiHf/ANAfzwSxH2X/ANGb/iH+BbZbLL4ohu1/SL7/AMc/wLYRtP8AT1vxn+G2Wy0nojVf0L/vfM2BUvdP4l+bWy2W0ia39KP/ABP/AK1s+bJ/Q/up/wAy2Wy2eSjN+0T8X1tAb9O3738NvLZbmovcv0Z8f+q0hNB4D+EW9tlsq//Z"/>
          <p:cNvSpPr>
            <a:spLocks noChangeAspect="1" noChangeArrowheads="1"/>
          </p:cNvSpPr>
          <p:nvPr/>
        </p:nvSpPr>
        <p:spPr bwMode="auto">
          <a:xfrm>
            <a:off x="63500" y="-706438"/>
            <a:ext cx="2324100" cy="1447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8438" name="AutoShape 6" descr="data:image/jpeg;base64,/9j/4AAQSkZJRgABAQAAAQABAAD/2wCEAAkGBhQSERUUExQWFRQWGRwYGRgYGBocIBocHRgaHR8cHB8cHyYfIBojHBgaHy8gJCcpLC0sHCAxNTAqNSYrLCkBCQoKDgwOFw8PFykcHBwpKSkpKSkpKSkpKSkpKSkpKSkpKSkpKSkpKSkpKSkpKSksKSkpKSkpKSksKSwpLCkpLP/AABEIALEBHQMBIgACEQEDEQH/xAAcAAACAgMBAQAAAAAAAAAAAAAFBgQHAAIDAQj/xABLEAACAQEFBQUFBAYHBgYDAAABAhEDAAQSITEFBkFRYRMicYGRBzKhscEUI3LwM0JSgrLRNENikqLh8RVTc7PC0hYXJIOTw0RUY//EABgBAQEBAQEAAAAAAAAAAAAAAAABAgME/8QAHBEBAQEAAwEBAQAAAAAAAAAAAAERAiExQRJh/9oADAMBAAIRAxEAPwAztitV+7xKpGLgx5jWV687E708LV/CfkLebbUYfX5rbjf3yq/hP0t5W0K4AFWkkd/kOSdegskb+bWwPgVsmzPA/Hh/KzlcW7pjiT/Ctk/2h7uPVbt6YnCgDKB3jBOY4nI/C2+PqLFpbRdafZKlBVGBVRnXvIQZMT0GvP1rk7VNz2jVoLC0WqAwuQAYCCOizHlYnsTaVTsaRqUT2mErixsoy7sssanCD87Lw2ZVr7RqVGxKiVPf8PdCzkRw6eNrIHylV6z3V4knjlnaZddn1HWRTdl5hSR8rCkqqgx1GIRQpYwPdnOIGv1izG28lWtSm7o1MBQaTKqiFJAAGIGcokfKLMERcpByi3rtlYf/ALeqVbwaNZPvUSXqAKFfMYWK8CVIBA4qfKXJHXrAtMEmlfkQEO5pkmQ6ziVQYABgmWMkwJhSONh+0NuPdS01al5u04a6Vs3py2VSmYEQT4ExzkcVxpVqVMcK6KsHLCVLcRwIc/nSJtitUq3SpSDirUZTli5GSSSTwHyswO1N5XmDoQdcrK++lT/09b/htabsaq63ektQ4nCgMQdSPKwve1w1CsBr2bcZyy/ztJOzU3cLaa3PZSVKaFqlao5YhSx7rFeHIBQJyEk9Capby9qtS71VZe4WVmEQcJcd4Za5RZI3duopXKm63g/ekkoVjszOFiCDJU4Vzy6cbFLpjqllFTGcM4ZbOOAnjHDLS2kdKleMJz00BzjjJ6mdbcLg9NqyiqwSmSS7aQoBJz8BYder9hUk2GXqpUqovZU2qMSD2YmSF7xganTQWos47c7L9DdKRpR7mIKx8ihGLxayzvRfLvVanUu6YMQPaLGEqwIGFlGSmM8tQQbcq6KCwZ6+ItPvEYYmV5jXTpwsp3+8ztGphnA2EE5wSEGfUzl4zZAtqfu6v4zZz9lu1qV3+0Mxw1GMdp+wmUhcj3mPGNE62URS7rz+03xFjG5167N3GXenNhIGGDBHLM520ase5b2td6xFW8GvdzAdXXv08REOGgAgEgkcjzsW2ue9T6E2XNmXf7Vipu4amVlwIJIDCMwB0sd2o4BQlcwTGZ5H+VsWERqVI4f5xb1iQQNMvqbdrjdu0cLiIESTIyA8s+kc7dal8uiv2dVbxT4CtUXuZnKWXLMmMwOsWmKgPUbWdPz528a8nmPQWl7RufZOVMehzBnPXlnZW3xvHZ3VyMhkDAOcmI15evOzBMO86AmO914HlA+tpT3/AB0n1BCmQRmO4T6G0PdTZ70qIPYpVcqKoquKc5qvcBgmBzsP3n2nUS/UyygdtSipTDSRhxCchGQJMnlZkNPtzq/dU/wfSyxU2pVqV0utCFOElmbgJnxny4dbH6Immuug8h6WQNjOlPaldGZialPCpkAg91oB4kQR+6eVkgatprf7mvbColanT1UYpw5T3TlA8ZtI2LX7eiKpEF1JORGc6ieFol5vFMUqjsKoWjSqKS1R4aFJlgyjM6ZWA7A3neldkUjEVos8sYJAIEREhc8j00tM0Nxo9bcaNQMJBkTEiyTX9ohJns2ESMqgjPjGDM+NhFTeinAH/qBE5Cqo11Pua2v5pp92ltCqcIKJBOoZshjSTBX62m7QfKr+H+Vtb6oB8j/HTtrtB+7V8P5Wyobcq2EN+LXyAt1ootQFsjGnpYVXrhabHT7w8PA/S2bAv+GlTBObLP1HztrEKW19pMl5rKlV0iowj9UnFrJnD1hTp1ycrnc8FNRUJxBRjIJ9466GdSbIgodttVkjI12Y/hU4j6gR52edo7TyIWGYnCDrLt3R5Am26JmzqaOVQ4nTRlkyVMiPhBtIvzJTcqtOolNSFVZgCBmBmSVxTnxjoDZv3e2dTKtRUkdnhBy1OeZ5kkT52JLu0sy9So/LFggeiA+pNshDVSaWIKymTJ5iBEcTEan/ADJC5bO7TMkhdPE9OWlmp9hAScYyHFeHrZZ2jVIXuMVMiAAOeumudgmtsNGXJcQ0PHym0GluolPSkYOuuWUcYBs57PrAXdWJEKktAy7ozMeRNgNL2jUDWKnKlGVXvZmBkVwyOOfTrZiBFXZnZrkZEzn/AD8rcae7wvAIqE4GEYV1Innw08fCzBvzWCXdWVRL1FQmODAiZHXDrYPsHbi/aKKkwXaAPGQYjwmzBKvWwDUUU+xYgCBGFVUAZa5jLgAbb3Lc96HuIpGshjM9REeEGznNsW2sFX7zbljC9RMVN4LZ5hoGgJzWekjpYTuhu7Wu1X7Q7DEUZVScbLigYidJAkQJ1PKLP+/16CUqeRJZiojT3ZM9IBHiRYTu1eybyoxCMpGUkEOojzi0/gC3jYdUnEjNhJJI94nPMg8PX0txve6auo7MqHEziBg8c+KnXh5Wed4d96V1YKB2ryQyo4lIjXXM8ulu962xRrXZ6qMHVNTByORIzAOlqKr3c9nwIb7UxnEQFpsufUkg6zoANM+VnzZO4FOmhRaaqrCSxbEzE8yM8uGg6WFIhUIxJOYJjiH0+LWe0vwS6ioFZwqDuqJYxlA5mz0Bdn7mi7glQGPSBl5wLRtr7NYAE92CTBnPI6c4+VpGwt9O1rVEdagmoBTBQDCCIh40M87ab83tQ9FO9jqBgkARMjI55TPp4WWABVLyuFioBOLDqVg8TpDQ3GYttUohlgrVAwFCxc5gg5mRBOfCxRNjnDJMnQgehztxTd7C2JqhamMwM2jlpPytFD6F3NKklMuXKDDLRpiaOMZTEdOltL2ispVwpUiSGErAz45cJ4adLMK7Op1FhcaYBAlSJ6w0EjrlJshb5bHrUmBqOalJ/dYSFB5FRMGM+M5nmBMR1S+02UFQ+GYSFBEKYEA+7pl0jwEe8X2mS4jDUUFO970QDAblnpOs5WlbnXtVmiwBnvKT4Zj4T662C7QqB6j1OLMSAOOZgDpGX5z1iH9dp0loCoaiBQO8SwgdOGelkfebfq7s9EUqfaikRiqkRAiGFOc5iRJgdDqF/arY6TjUpDZScwNJ8CbL6qMIhg2ISQJ7ueQMjXKcudk4qeNpb4DAUu9R3ZgGxVGnsxkYVc+9lBnTzsv3K9AmsWJLVabpn+0xB8hl5WhVlh8ypgAYqYwj3R/ZXPnlmZOep4X2+CVhecnn+YtcRxq1SGIIII/P1twcknLhxzztOFBKi4qlZaZ0zR2mPwjKJt0S4UR/+XT86dX/ALLVVwbQP8P/ANlO2m0D3avh9RYRU2anaAgYcOA5Fv8AeL1sS2ie7V8P+oW5KB7QutV6JFJC5lngKWOvIA5W4JslqVNAVZYUCGBB85Eg9bNf+0y9BFo3j7PSAghEpkuRk7OXBJBYNyEc7d226atNrveGWrUFNqtGsFChsPvIcJK48OeUAicspOtRVlKUvlWof1lAkdcmGemaZ+PWxbd5xWv1IZYKYNUx/ZEL/jK2lXimDWeRJAA68Z6cR6W7bstSoXmo8sGamFUIjGe9LGFBiIWSYGdqLI3RqN2tQsT3soj3YAInlIOhPLnaLt+93kXm7qxpyXJpBSwB7wAx/DTmbTb1vLRu6pRTJmAbIgagHiGJYjWR5zabsfbtK9glQJHCZy5gwPlllztFdL9fWp3VmrGmjxBIPdEtGrHkePGyFtDawDo0griGYIP6wzkZEWYd+bljpLSDOAXVjqRAYcT/AD1iwDbVw7SrSIhQG+8PA01VmYt0AXWwpr3X2q1RHUKxAORjLMZidJET527VtlUvtIrspxhMGEhcMZ54SNc9ZsvPvwrQKUqiqWp4KZPcEgMDEZrnA4GLG9gbzrXYUnxCqVxrKEYkmJOUKQcoJEyI1sAX2h7fAorTGshv8QCjzzsu3K84ayOp9wMxPTKPifhY97T93y9KnXQSaD4iOanI+mTaHQ2j7m7AF5fta1MCmmSgE959TOQyGWWhJHK1Q/XPaHaorgGGAOnPxtKFT8wbQb/f6dBZaZPuqoBZvCSB5kgWDbv79U7zWag6NQq6qjkHGOhHGBMehNioHtBvhZqCAGA4YzIk6wPJZNgezq7JeFwgsYWABJlXJ9IOvWzlvhsztKIqKuJ6LY1WYByIbgdAcX7vWwvdO5tUqvVZAmHuZEEMThac14AD1tEc96dxmvDdpQ7tRmJcuxj3QBhABjS3m8NAXG5YUpkKzL2hGJs8OEnMnUgDgPCzyTAJzyE5Ak+gkz0Fhu8mzjWu9SmpALKYJHHUT5i1FdbR22Kd1SoFcCVgkDgwOYmQMrP26W0BVuykaAkeWv8A1WSqOzxUu4pVBqBiHIyD87WbSHdFgj3bZ9Ok9WogIaqcTkk5kTz01OllrbjCtexBnsVw5HRmUtw4wPj1s3zZfq3er29X/wBOCjFWFRWEsQoHeBgiIGYmyghsKmGQlhLAkT04G3OrvHRWoqjCU/WYA90+EZ+Vue717PeRveAEjkRw8pFpF82Oj1KdTJcGqhVhs5zsEutgqUi6wwIMEDyy04j4WVNt7PF4u70ywyBwn9lk0PjiAnpI62YNr39adEjILpllHE+GQNg+y75Tp0RUqNnVLMirLArigMCATBEGTGtpRTlC/ZBlk8cuHx/PS3P/AGhhkzI0BzE9PHgRwiz7vJuDdlo1b1dWICS7UnXQEzCSARrkDI4SLIT05zK6ZDoBoMjl4W2iJc7xjapGefIn9UfnMWDbK2e7mJVFnDic4QI14EnUaA6jnYts+7RUqHg2mRyiARzn+dmnczZtxKl66YmQsjBsRUs1aqQYX+wFEaDM2W4PP/KW+1Kfa0jdnVgCBTcgMIA7uJQucc4tX+1SwJR1KujQQRBDAkEHqM5t9DbN2lSoCoLvTw9kJdArqpAzOvdxxMHiciYm1Pe0/ZiLfq7U2DKzCrkDl2gxkHwxTI4EdYkuqVCfux45T4G3FQDaXTuDVEEPSXPR6qKdOAJ062w7Cf8A3lD/AOen/wB1taq4b37zR/8Az/jFtdrA9nWgwcOR5HFr5W9vCPJJpuJKfqHgeljA2UCCz5gwYA5NOfPqLcQrrcWuyItShTNYUwjuJIIaQfPLMRrNtDTD1rpRWkUBrSezhcIjCWaZEQ3MTz5k9t0UarKVgHcKDDiZXF3spgZmZEaZ267M2T2bSQWeIxHkc8pziQDOWg6WqBm293q10++qw1MswLICYxExKxIkxz8bctzkFa+9wRNNs2BUDvJmZAs+vtqlh7K8lAtRSpxEDEOJz8JkcRYTuzscUD2lN+1Z0wiACsYgZETJka6dLXehC29dql3rYUZX1YFgJzMGCRwM5eFi25V1qNU7YsqooanhAGZJQ9IiBnGc2hbd3Xq1TiwtPGVbh4C3bYVwe7TBgmMXLLQR5nrnYGbeOoRQPOQB8/pZduV1F4qPTYwDQqqSOGLCs+Um0zeTbyi7MW7pDLPLMifn8bCdjVws1EbN0w+CyDPmRYAt2utS6DsKldfu2ZQQJlMUrImVJUjKchEHObMe6Nzpm8tXd8VQU1RBOYBL4iRHHIDM6E8AbCr5d1qElQQdSTofDmev+liez3UAAKwY8416Qc/h5WodLxTDIwYSpBnqI087Rd3rj2N1pU+KKAepOZP94m2t3ul4gSVKkaFpIyy4fCbSC2BDiMR1/laKSt9ahWv+kZJUBTE5SSQOHHM9B0sEutz7a9UXp1CXWshU4YKpjDGdJGGTYlvcxep2ipIwgZk8J9Ndf8ra7o3b79KtQFAslQDkWYFZPMQzeZHK1ZWYBkZ05Wg7BuHZUQp1lifM5f4cNpVWrCk9La1rwqLmYj18rGijtraNR7wyBe0TFC+7hWFz6kkzn4cra7K3kem1Naq4KdR+zgsDhZvdYR+qSMJHUHgZD7VpUhVYgMimSM594mcuGfLTnnbmmx6N4hH7TssQclSASRMZQRhzOQjSxkYvtVaVdkPEEj+8R9RZ22deA9NWGcgH4Wqrbe0zTdcVNpAZMyZwgiGxHWY1s8bi3wvdsUQJOGeVkUyOYU84sA2hvdRpk00JZ1zMaZGSCSpy4GBYrf6ZqU3SSuJGEgwQSCJnprauKVbDhFIo+EYDUA94DuyOMam1DjsXeOhennD2dYiACQcajOUOjAcRkRlIiLHuyHKfGLJewK4NZS4BdAwUgTExOg1heXOzdSvEj/Of5G0HVqKkERkdRzsk07hUutGjRarC0gFHdxFqYJwjocOuWtmjaN/wKYMtoABxPTPxzsu7ZFRlSAGwrBkanL4a/C0AXbu0WW61/vS4cFACuGFfIA89VPlavUUHPUjwOfMRH5m1lLu39pp4a4KrqoQxBGh5HjkbK21dxrxQDPAekueJCCQo4lSJA1J1A521ELlwod9z10jSQJ4/2bPm7+69W6UO2V4+0DHUB/V75NPLlgbPjJ9Bu7G7lG9XVyrMtViYqAyBBIjDoQInz4WfNoIKgCkwqxhEiBAgef5FpaoBe9pV+yq4KnaVOzfCqcGwkA5ceIAjQZZzarryjYmxFpOTSZM6GZnO127O2SEJJRhx0MH0B9NelpO1t36F6QdvSmPdY4lYeeTR0OXS0lwfMVZCCeY5dLaLSnWfKP52f/aNuKlzKVKDM9JyVIaCUYCYkAAgiYMcD42R2pZ/n/O3SXVXRT3iapUWmeyz5VJMDMwAM4HCzNutfA947KAQFLtM6k5DSCciTJ0ItWfs+arX7WrVbuUxhVVUSzsOgJwqpnxYcjZt3M2k1O+sKnusO6QCM8DCCD0XXxtzvHEWBf6N0oKXqrRpqSAWKqJPCctcvhbdtk0cLFaaLInIADTI5ZWRPaBcKz/eU6tWqj1BFFVZgncIxZEiPIe8fM1e741zuN4Fe8mrUh8L6EYlCqBmdGz142dBA3e2OlYdvea7drVkqEZQSNJMgzocgIAi0zddRctp3cUK5ahesSNIGZCsVBMAE4iIIAOZHEzw2NXi70j2aEomCYE5ApqOGRPGelpd02Z9ovF3CFaYoVBeCuGMSg4TEaGSMuR1tpFh7V3upUKtGke8ahiVZe53lEtnp3vgbE7/AHqmqguARwEAz4TZDvns9U3ikaYi761Zc4jmfdy8Lb7X2I9NcAAe5U17iEw4YtJJiMQn0nTKSUar3m63oNQrogD91Ywg56AEGQ86HIEwM+KdXApXpabEz2gpd3jDZcRkRryztjoKgIFJEZgED4SY0AOcEkGD5a2i3Xde9UXoPVqLUAqyagYkk6kHF3sxOZ5GxFrX+rTpo71ICKCWJWchrkB8LDL5tO7Jd/tWFWQAOkIASSQFAkAgliAJ52G+0PZj3i7lqNSoWQEdlTOVUMySGE5wATx42G7K3PZrutKveKjD7p6aDLsmQE4YJIIlgIge7wtFb3Tfd3ZalRqCFAQ6AE4cR0xltcgCYzINilbeBLzC0xNRYLKAW7hBhhAzErGnDqJUK17ZZBpqwbXuzp5x6+Vje5+w2+0i9CrgUUihpKgAYEkgk8gc4jgM9bETjsWqxzSph5EKPI8Y6E26Ut3q6nMgJPHDKjxmCB1E9bSN6986d0pumMC8FMVNSrHUwJ4cDqeFg2zN+DeLqyY5veB3gJCgKSdRliCCfGzAx1b7d6MUnqSZ70lsgM/1VKjMDIkeNsvmz3cg0mDqRIJI+BGRUj6WSMTkN98QT7n3Yyg55xnlzsy7k7RYvUpNmgAKNEAnu4gBwALA/vGwZW3arOwlEQcy+LygAW73Tdyqk91D1xfT8+Viu294Kd2pM7FSyiQmMAtnGU5/A6G3bZW10vFNXVlOJVYqGDFcQmDGhGYzjS1wCq2zcWVUIAoks0Qs9fnmBpabsmpSZD2DowHBWUx0OEsLLO8+3XF4qUkQtENAYDFAUcdACT8LDaLVFqmqlNEdUlXxakicLKNQfd9SLQON7vLMIA8R9PGy2+62MSodBzIGvhn+edmPYd6F4oGoE998WFgJWQDBn88elp+1ts07rTxvJAIGFYnPoSMrXAsbL2UyMo7IgyPvC6k+IgT5ZWbmQDDIJkwTkIyJk5jlGU5m3DbO0TTur1lUuQhZRE8JBPQZTFkSpfqzYj2qTAIxHPUTPlOlgeqtwmoBJCkE5cCIn1mfK3tejQpIWqYQo1Z9Mz16myzujtpzeuwc4gaZdTqFOjKD+yYB6GediG/dKu93YU8HZBcVSfe7pDDD6WAwmyKRhhiwnMAO2HyExHTSwvaVRUq4VOWWWsGLIm1b5fGo3al2oalWEhQQIVMIAdgsldMhM8ZsF2vu7Uu6iqr4zi/q1cFTqDqTrFnQOUKP2K9MAcNJ3LKOARuHgrltLWnQRcKsFXQEEAZSPlamjeWr7Op1mYs6swLEySCTr5x6WdrrSpbUuNJKjMoRhJUiZQFeIIgqwNgN7u710r4rlAyYWCw5WTImQATlbnvnezToYp4HKJkkqo8pIk8ibKW6fs/KVnqV8adlUVqJDIcQVic4BPBeWp8j++V4xI6BgGFMtmeEn4922bioV3ulGsgW8ItRM2OMSJzg+hPrbw7sbJP9RQ/xfzt5s6sMpIGQGZiy7ft/KFGo1NheCyEq3eQQQSD8rZyqVfZ/u6tS8VC8MFpk6H3iVA15DFazN09z1FVqzjEoXAgM6yCzeUADxayr7PLuV7d9TCD1LGPha36F37NFUcBHnxPmbat2oF7QpUaKFmQiOR49O9ZcN3pXyqlJ6coxzBdyYAY6k/2fjbbfTaRJZRoggfiifnA8rCaF+amQ6ZPopy1YRxy0PxsKJ7zbqFatJLsqKj5KgYLhwjOATJXKSRJkmdROw3Sp3Ts7xVqN2iyjlcgyvHdjUhSuIHI+90AXrwWd8bOxqkfpC3eyzEHhBAYRkCJFpO09461ZFSsV7skEZFtAGYaSATpAzOQtUPSdlhDYgynTPF6TJsI2xXNRCqMVB1MiTzB5AjIjWDYBu5WbsnqccRZQeQUH1IZvKLPN22GCoLsSSAdFHDwNopAGzmxFYfx5SNQef+Vjl6uHbiijscCVFqMDMmEZYJHCWknp1synd2mB3SwPPIz42H3/AGc1NSTBQakGI8v9bBp2VJTC4v7zZeEG0S80NYnPmSfLM5TaBd7592HnUhp6FgfTCx9LOFy2ejUwSuZmczzNhVeV9gntMIJjWAco6jWxW4bONLCysyOpmQfeEyQynIqY8RwNm19gUSCMMTmYMZ8/G0a97KSkjPMYQWkxw52qFje7ZgvSMTQxXjBhpurEAGZiCw5tqDrrZX2fvDdtl0lFSgKl9QvJRhkGJyZgYHdMQQSOVo/tC3ifs0RGIDyzEZSoGQHTMZcY62TbvsmrUpGotNmRTBIE5mOAz/1HO1gebreTVVKiqCHEyZMSMwecHLO2+z/aYKVZUdRgpNUUOv6yth1HMFdRqOAsnXW6XtEZUSsqGe72b5zy7uU9Lb091b0QCLrXwx/un5eFrgs3aVCntOk9SkaRqBQqOTUJXOe8EkDU5FSc7TdlU0uKKqUz2jIgqOoqEMyrwnqSdBrpaq9x9tm7X2mSxCsezqQf1WgfBobytad8vpq1hRpsVDMExT+sTqY1jTyNpZgWb3Uq1KwrlSJxyCCDBIPHPgPMWkXG+DEMKMSCCQYE9BFm/wD8E1BpUpleAhh9TbKW5VUAntKZbwaOGnEec+NgzYu1adF6lNZwnCyzwyzE9JA55W5by7AW9K1WiF7dsPeZyFIAiIEwYjhwtpVpVrqJfQnWcjz48ueeVu4252iArKtPe8OGfWQY62miZsu50bkjKHclwJUkNmAZwgAQMzZG2lBqMTTiWJAB4EmPz5WakoNVXuYiQciATnGUxwz0NtG2HXY96kJHHvQekRI9TZohbOrijRpMtCa61QsqNQxOLEYyUKY45gcbN1K9sw7y4fP6ED52D3fZ9bDnRKAHnJMQRAAEW1faRScsQE5cfKbQR97rk1UI4mKeLFhbCwUrqOOoGlgdyNPErBHLoAsszGY4mRH1NmrdnaH2ntCVAVYAGpIOKZ4cOXOwqpcKQvy3f7QQhzKBdGz7hqaAnKBrnGsTQFuwS7Xeoj0XKM7L3IIgsYPfI8cuJ87GvZfs4JQZmBxOx1J0BhctJicxnBsV3z2UhoDD3CzAGOgJmOfdFpWwL0mBUU5qoyMaDKR0ytAcCjlYRvNshal3rMqfeim2ErIJIUkLlz00OtiytbdTYqtrn2op46bKJXEAQzE92QJxLHkLJe0Vq1qhqNTMsZOHABOQOWMnP+drLv8AcuyqOiiFHeUdGz+BkeVkfAGJILDkAk5f3haSg1u7strqsViELVKTFZBMYlGcZCZ0tYu1L52aM3LIeP5ztUu7d2evXSkv9WQzE8Uxgx0IBmdfmH/fi7VGodpTqFezOIrhUhwSBnOYiZy5EcbAn7Svys6rMsWGU5nOT4iBbUTJbjOXlnYPtmtXFMOpnAQSIGYiDGHQ6tqdOFsuu06ggPTZhnnPCeMSTlHK1xBR6ZDAxJCjjqSCSPz0sP2gThZiuH9UA/nnFo9+2u1QCcVJZLMxB0GkACSTmYHnaD/tf7QyhUdqSGWMyTAykg6znHS1wPGy7sEuigcQ58SZz8xZv27tarQpI9GkKiwS2sKoUGcj+YstXYJ2FOkWRXCL3MQxDujhM2N7AuNVrt2dVgRDU8gfczUCZz7vERr52kUE3K3kJqtTfHUas0g4pVYDM2ROQ8OliO/O1AMFAGJBdjE5AGB4mD8LFdn7G+zU8FL3ZLQZ1McZPKyXtC5V3vVZ2AIMAAkED4cFw6/C11Ey83Q9gMJElAMxlJSPrZtuGMXUCnBcI2GYgsMUTGWZ1i1f3LZtRbviDVHaSwLOx/WJURJERA8LO+7YriggqIAYnIjiSfXO0ilqjtC+C+uxpCpVVIamrELELn7xE5j1syb31iLo4BguQvxk8v2bEUoBXZxThjqwAlo0kjM2WN89s0oRWJBBzWDJkgDLUxmbVFUb/LFWkvKkCeksQPOFFn/2LhzdJEYVrPPSUp/5x+9OotXG+t47S9uwHdwqFBkGMPAGDrNn32H7QAoXqnOYqK0fiQj5pa/BYm1ttU7tgNVmAqNgWAT3jzjTxtMw8ItWm+27dc1FdalWsKlViECuRSBMyIYiADGg0s47FoC5UsD1Wq94tjfLWOpyynXjYPnJaIDyTmDlny6cp62s3dm9xVol5E1kMmP1qgnMdZPnatHcFnI0LEg9CSQLPd2V2utM9m0YRmjE5jINHA5evG1otXeDeg3YgCizjDiLiQq5kQThPLnYPudvO7EUqgqVC7mKpMgd0ZZjQYTpztlz3ZvtajhvF6gOsOqopkEZgnCtpN13UvV3RUu96GBZhHQRmZMwCdSeNoIftFv57ShRWCDLMCNc8vipHnaDsynFHmSXJJ4mYn/CPKwneBLwL2XvAE4IGA93COUmRpmTnmedj12oFKSjIkAGCeMZ8OfS0oNboVgMQn9IBUHoB8itj99vi0qbVGnCoJMdPrau92dpCnVAwsShKMApPMDh0BsT3m2I15moi1BVwqqhioSAxMnInQn4WocLnexVprUWcLiRNlvbiTeHH9lSD0zB4RMg5TaJsyguzwXqNUhlVWkEoDxICjIE8T62GXfbH2q8VamiHCqzGijj1lnsoH3a/vSq1RTYr3nTumOJIOvCcjaNSSWgjukRH7xPEybbbS7tdxzIaQNQVAPxBtyYmQocAnMYYLGJkQTHEWgK1by7AK1R3w6YmLR6257ubWIvAP7L4SM8gBhj5mw87RwnCVqZ6s1MiPGJ+Fo2wXC4pIMMxLSIzc8dBlzswXKlT8zboLQNmVcVNHBnEqmecgWmo5NsxQjeOh7jjnhPgc/ofW1RVKzTrnxyFrc3wqslBWXhUWfCGEfEWrStcwWJJAkk6g6knmNMhaxBr2ZXEG9VagYdymq4ePfCmT07pHj4WfdpFSrIxyZSpjkRB+BsqezC4Ql4qn9dqaD9ymCfi/wszbZvDU6TMBJyA6SYk9BaVS7u3umtWkWrsW7zKFUxocMsdTMExyImeAm+bB7EvRMGB3ScgwPunLwM9ZtNuN2e7s70naX98MxM5ROeQYDSABoIItyv23MUqiPUIyKkT5NM5+PnIJIDXZG7C3wsC/3aGGaVxHoANNNSNI1M24b5bEW6KKd2SVdT3RqCImSeczJ5HWxSk5BRkHZFUw92BkQMjGQAIkAHXO0jY1yF4rETiVc3Ovgs8z8vK1Qs7h7Aq3UrXrgBr0pIEZqAZhubMGxf6m1jbIVaaYFACgmAMgJM5dJJtMvtyWquFhpmDyPMWAi+GkxDRiGWfHTPwj52tUfr3gKJsm7eUsHFNQa1QZkAZAczwA5/U2O06dS8HF7icD/Ln46WmjZ6quBB73vNxI5k8+A5TaBU3aV1u1JKqlXFNZB193InxEHzs4XS8LhAxKSAOI4C21XZtN4LKCQImSD8DYJtPdMk4qbTlo0z4Ahl+PrbWINfb6cxjWfH8iwTbV6pFgWwtgzGhgxr4wSPXnaHcN3rw5757NBzJLHwEn1mxuju3RX3gXP9o/QQLTuiiN8rz2t7Z1BgKB5Dj4Z/LnYt7Nt2xea7HDXVQudWlUwYW1Ab9rF0z0ygzZz3iuKttS70qaID2bFwRIZTPdI/dOnOzbu9sBLnS7KjiwYi0M0kYokA8stD6m2hGp7unT7TefWifnRsL3l3OFSiwD3ms8ZIKoUMf7UBRh8bda+8lVWMso1OEgSo5DSRz1M+lpWytt1KlRcM1FaMRAEKCCZkaeBNoKH2psp6T9jUU03UgENqCfmCPI2tb2W3RGpHHnhhVU8o97qJyHgbSvaXd6S0e1qUgajhaStAOHvEjPgRLEWY929mBbrRBWCKaTGs4RPxsBD7fTDFMQBXXp0nnnMW2N/pxONTxyIPysHvW67NUZ0q4QxkyskHpBA9bSKG7IHvVXPgAP52o12rseleF7QQXCkI0SB05jPXiLVxutVpdrWCqrHFiLQDE5QTrqD8bWodjoKZpiSpkkFjnOoMQY6WhbsbJpUqP3UYWZjlkCcRBIHLLLpFoOGw6tNBhAABM/npY7laNedkI2ajC3MfUaWWr89Wm+FhlwnMRlJHQTwzJIGWdngY9oqpQqwmREc7ItLYV3u1NaQVTnALwxJJyGfjAFmbZdFq6kzhAMTqfDlyz62g74bu0qd1asqs1ejD03xEQ+ICSPdw555aWehJvXsrq3QNUS8qUY94CaZk8AJKtyHHpwsBqbrln77OY0xCIOeY4g6eNnyltGvUpKKjyQQwIA1EjkDxNuVXaldWEBSBzJk6aAwg8SSelpoBXPYl9YFKTmtl7rZZfjxKw8ZsVu26t4uap2goYToqljB5KzSQY6GYOdptDaF5NRapwHBJVcWpKlczERBOXhpb2+3mtfR2dRlWmDiBpziDiRhadCA0iOWfCWhn3bvKtQTDpBjpmZHkZFjMWXtir2ShFAwgZeuZ9TPnY5SrzbOqhb00sV0ccsJ9HFq0rUIOlrT2nXw0KjQDhUmDoYzztW19vKs5IgA5wJy9OFgxFr3a7ECrUo1HecKvIXOMhJUyDJ14crRLtvNfjVRKtftKZYBlZKYnX9ZVDAAgHWzZfEU+8AR4A+k2TqQFW8MypApMQBMByVjvdFkNay6Gg34YZGnz6+FuDbUE5g/Ai3td+vy+UWG1Mic/8NsyGiVC+CrVSiBLVDAyMc205KCc40tYVwuKUUCUxA+Z4k9bIHs9uvaXmpV4UkgZD3nP0VW9bWJFtxGzG0Cvsmm9QVGBJAiOB5SPppabFvINqN7aHK3qtNsZbUYpttNlXYu/dOozrUGAK0Cp+qVJME/smBxy6jSzTTcMJUgg6EGQfMWD0m3NmytuRlYZtWkXu9RVJDR8jJHmAR52lCLu65ve16t4E9mmLC3AAAIo8xJjqbWYjWjbNpotGmEUKuEEKoAAkToLSFQDS1A7aG7VKq2M4kY6lGifHUT1AB62n3W5pSQIghR+ZPMnnbHW21M2IC757Ea9XVqae9IcD9oqQcOfOPladsAOLvSFRSrhArA817p9YnztOi0baG0Eo0zUqGFXzJPAAcSTkBYJgtllSp7Q6QMCjXJ/Cg+b24Hfqrmwu64RwNQ4jmB+zHHT42BwY2E7rqwu+FxDq9QEcvvWI/wsp87R7lvnRcDGGpE5S4lZP9pZAHUxZY3N347W/wB4pue5XqE0vFRhA/epqD4r1sFi20rXdXEMAw5Gy/f/AGgXWmxQM1RwYwopMnkGML8bD6+2L3UVaiOtMMJCYFaOhLAknrl4CwOaUwBAAA5Cw/eIj7LWn/dsPMqQBnlqRZZpb33wCGpUnPPvL8JNpFTbL3m73lKqrSekFc97ulMWPFJ0js2HLK00LGzr6HURx4jT89OFpjfn/Sy7sGp37wJkGoWGeWc5j0Gdpt5vZGh+NsqMJ0tzoV1F5QT3nOEjPPLLxgwPOw+7344dTPWwNqva3t6L1GWoq4qWfvKVBIHHEpBzGZAHESWC0rvQKsM8us5WI0Bnai7hv/Tym8108Wq/ME2Y9299RVYIL3UdmaFBapJmIiR42XiLUvVHtKNRP2lZfVY+tqPr1KiGGxoeRkH0NrJ2ZSqhy7VKxH9qo5HoTHwtttTduheCrVULFRAhmGUzwNs7iva13PI+llnbjC6UKtZUnAC+EcTlr0kgnpNil92/QRsL1lB5T48vA+llrePeW7VLreFWpiJpuoWGWThjLEBIBYE9M7IKv/8AGl9DYvtNUk8CZH9092OkWIU/aNeo7wpN4oQf8LAcOVlmpSOGbci0m3oyBpTfauGVqTNRYmCadR14xmAcx0M2drl7XL5TB+9SrhBY40U5DquE+dqjAJYRmbdFvTpIkiRBHMdfz8rTEfS2xfaBVq0DUeihMwAjMJymcw1vD7VEBh7tVXmVKNA8JE2oy77wXm70V7Ks6rAOHIiSBOTA8rSdm7712DNUVKn6vu4SP7uXHlbOUfQN33zulXCKddCzEAKThaToIaDPC0bfbeZbtd3RGmoVIJH6ojM/iOgHWeU0Fet9grdylhZTIbHoQeHd1mxvbG9yXnZr1FGCpkjqOBJyI6MJI8COFplBXdPe27U7vgvFULUqHkxAAmASAQCOsaWY6W0Lm2dO90lEZ4a6r694G1DUrwWyJ9baVGzHja/kXvdt6noXhOwrmrRZ1UjH2isCQCAZMN4QbN+/G0mpXYhDDVGwTyU+9HWMvO3zfsDbJu9ei5JNNatN2WdQrqT5wNbXb7R72SjmclBjxgCfVhbNmA/sX2iXE3SnUqXqihwriXGMQMZjAO9M8ItxX2xbN/3r+PY1I/hn4W+YRV4270r7lGv+tumI+prt7Sdm1NL3SH45T+MC0sb6XH/9y7f/ADU/52+UDeTkI+dtmvBQic7TB9a096LowJW80G8KtP8A7rJu3t8Kdao4DDsaJyeZFQkZleehURrw1Fvnyrf8Q/z0s0bg7RZ6hpM0qqSoPDMTH960s6Ddfd/LvTGIpWHTAP8Aui2lPfhqn6K7kqdS7AGOkAifOy37QqYWkkcX+QNie7VObvTb+wPlaZMG22faJT7OpSFOolQAjPCRJA4g8JnMcLJ9LarqVKuqlTIIJyIOR8rDNs3gNeKpGmMj0MfS0ENbcir42WtOtSp16agYlBgcCMiPIgjytA2p7S6l3rGmlKlVpplIZgZyJBOayCSMhasNn74XmhRNClVKISTkBOeoDESBlwjjY1Qog0lgCLZ/IcqftaoMs9hWxD9UFCNf2pB/w247zb6hrt9qoh6T1A9DA0d4EMrAwSCB7wORlR5om7VDGGJH6xty29UJrLTHuqMRHCSYk+SjOzAa2Xv1RuyKBTdyVAYCFwkCNTM2m/8AmNd2PeSqnkp/6vpavWAOMzmMwOeefwtyY5W1kFq3Pfu6McJqMpOUshA8yJi3m8V4VBTvK94oyMjKQRIYjUcM4PQ2rGtThiCZjiDM2N0b4KVzFNv60O4PXFhGXjTm0/IjvcO5UPFcJ0HF48tdB9LPHsw2PNUORkik+Z7o+ZPlZRrqWNED9fXyNrd9nFyVKDMxzLBY6KP5sfS2eV6IPXIVVqtBJQ8Pl9ZsWxi3alTSMjbdgg4/P6W4tKROx6aZge9BZnck5ZwcoA6/TSFtm4NVpxTjvCBnhjMclMjURzNi1FSuIcsonFhHms4Trx1NuF5uhIAmCxyIAES2oyk6k9ADrbtKyrgIWCpI97DPDXXwt3rbJCqWLgkcI1zA+vW0radyVLyFCkJimIJ7oYxIzJ7okzrNpt7QVMNPPhw5eGpMKIPEkkgzPTUL93cBjlimBH+ngPKba1F5D62lXa6/euugHA+MeOhNt7/cmRZaBGgz1P8Aln6WKJXu4kXJWOXdBHgdPgRbNg7PJuxcZlmIHwH0sNvm2a1SmKRcukDUCRHCQNBAtlDbdalSFNWgCcsI4nnEz52mUC6/vHxtrjIBAJAOo5xz8Ld1uTGMjn0JtKp7GfKOPEZjzP542oj7NpjtAGIUQcyY4fzt3v8ARVaoAYETmRnHpbmt3VXXtCQmKGKgExOZE2lbXvFFqyvTFQpliDQDllAMnUDjYI20ImFPIadLXFvDfPtezKTrmXoKT+IISR/fBHkLU9tK8rVcNTplDGgMyeYyFrJ9nm8tNbst3vSuoQtgqYSVKkk4WjMEEnhEHhGeeQqhWyt7Q94eNj28mxKdKswu7l6Te7KkECR3TiAMiQJFh922dhemahwoTryj8j1trRM/2f308D8o+th20J7QizCTQN4RQ5wKhM4mgGRHWdfhysKvlz7Sq/ZnGqxmTwgcekRNpqBLNY5uResF9pcmlfUGPjFh42cZgZnll4/LO3fYiYbxSZvdWohJ8CDlGs62qnL2o0sKUTwLt/CLT93XwbNR+Ipk+hb+VhXtK2wlUUKdMknNmBWCJAA1465dLS7jttU2YqNTY/dsqkEaksucxxztz+CuyJgznx8baGxilsFyJy8h62w7CY8oPun10423oBmz3uk3aUQOIJHx/lFly8bFKmBrnrl/rZv9nl0D02cgCXbITAyXLOcrS3oQdzrvC1Z1Wow9ALL28DTXqQcz3Yg5AADU84nLnawN37guK9ryrNp1g/I2Trxs1hWdSFBDtx1GMjlAtJe0LdFJaOeWeXxt1oU5ZRqJGQ452YLrs0KdCSCZOEEDMHiI0H5ztBuVMpeAQRC1InpiwyB4G2tNRdo0wKhjQgET4eA+Vsr1wy01MkoI/dxFgB5sediW3LsXrMFAOFVGQgaScvFjZv2du9TamjCiD3VCioqyRh94xOZicz6cJuKTqd4TtFfGVCsqqpkEggy2UgQQMhOp1s8bs7xVlFWnRK1APvFkZwciNREQDB5gTb3aO56VF7ywFIIKZZZmJwRyygc+dp2xd10oOcMknuywnhMHIDTmBn8cWygwd4L2vED9yQTlAJMAAzrlpkTxkJvrXQlXpIYMDP492fkLRPspeQrxI94CCAZ0gCIEGeYHGJn0rux0WfFiR5ScvlbGxSw/vN+L+dou2vfPj9BbLZbX1CheP0w/Cfnba++7/wC2PnbLZbqiHsz9J+6fnaZvDqvi3ytlss+gdsD9Mto1/wDeHifnbLZa/VN2xP0b/hS0h/eXw+gtlsti+oXd5v8ArawE6+f1FstltQg1cf6V6fw2brv737x+S29tlpyEbaHvJ4n5WD75f1f4T9LZbLSBbpanw+tj+7f9Z+H6PbLZa0d9he+bcLrpT/4i/wADWy2WiuO9v9MP7vzsWb+jf+2f+YLZbLPkHStqPA/8yxCv+hHiP4WtlstEiHf/ANAfzwSxH2X/ANGb/iH+BbZbLL4ohu1/SL7/AMc/wLYRtP8AT1vxn+G2Wy0nojVf0L/vfM2BUvdP4l+bWy2W0ia39KP/ABP/AK1s+bJ/Q/up/wAy2Wy2eSjN+0T8X1tAb9O3738NvLZbmovcv0Z8f+q0hNB4D+EW9tlsq//Z"/>
          <p:cNvSpPr>
            <a:spLocks noChangeAspect="1" noChangeArrowheads="1"/>
          </p:cNvSpPr>
          <p:nvPr/>
        </p:nvSpPr>
        <p:spPr bwMode="auto">
          <a:xfrm>
            <a:off x="63500" y="-706438"/>
            <a:ext cx="2324100" cy="1447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8440" name="Picture 8" descr="http://www.arlingtoncemetery.net/rhogan.jpg"/>
          <p:cNvPicPr>
            <a:picLocks noChangeAspect="1" noChangeArrowheads="1"/>
          </p:cNvPicPr>
          <p:nvPr/>
        </p:nvPicPr>
        <p:blipFill>
          <a:blip r:embed="rId4" cstate="print"/>
          <a:srcRect/>
          <a:stretch>
            <a:fillRect/>
          </a:stretch>
        </p:blipFill>
        <p:spPr bwMode="auto">
          <a:xfrm>
            <a:off x="6934200" y="152400"/>
            <a:ext cx="1613068" cy="22939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cache2.artprintimages.com/p/LRG/20/2038/JAY4D00Z/art-print/soldiers-without-guns.jpg"/>
          <p:cNvPicPr>
            <a:picLocks noChangeAspect="1" noChangeArrowheads="1"/>
          </p:cNvPicPr>
          <p:nvPr/>
        </p:nvPicPr>
        <p:blipFill>
          <a:blip r:embed="rId3" cstate="print"/>
          <a:srcRect l="5498" t="7111" r="6529" b="7556"/>
          <a:stretch>
            <a:fillRect/>
          </a:stretch>
        </p:blipFill>
        <p:spPr bwMode="auto">
          <a:xfrm>
            <a:off x="6400800" y="2895600"/>
            <a:ext cx="2540000" cy="3810000"/>
          </a:xfrm>
          <a:prstGeom prst="rect">
            <a:avLst/>
          </a:prstGeom>
          <a:noFill/>
        </p:spPr>
      </p:pic>
      <p:pic>
        <p:nvPicPr>
          <p:cNvPr id="76806" name="Picture 6" descr="http://upload.wikimedia.org/wikipedia/commons/thumb/1/12/We_Can_Do_It%21.jpg/170px-We_Can_Do_It%21.jpg">
            <a:hlinkClick r:id="rId4"/>
          </p:cNvPr>
          <p:cNvPicPr>
            <a:picLocks noChangeAspect="1" noChangeArrowheads="1"/>
          </p:cNvPicPr>
          <p:nvPr/>
        </p:nvPicPr>
        <p:blipFill>
          <a:blip r:embed="rId5" cstate="print"/>
          <a:srcRect/>
          <a:stretch>
            <a:fillRect/>
          </a:stretch>
        </p:blipFill>
        <p:spPr bwMode="auto">
          <a:xfrm>
            <a:off x="3657600" y="228600"/>
            <a:ext cx="3120735" cy="4038600"/>
          </a:xfrm>
          <a:prstGeom prst="rect">
            <a:avLst/>
          </a:prstGeom>
          <a:noFill/>
        </p:spPr>
      </p:pic>
      <p:pic>
        <p:nvPicPr>
          <p:cNvPr id="76804" name="Picture 4" descr="http://0.tqn.com/d/history1900s/1/0/I/Q/wwiip4.jpg"/>
          <p:cNvPicPr>
            <a:picLocks noChangeAspect="1" noChangeArrowheads="1"/>
          </p:cNvPicPr>
          <p:nvPr/>
        </p:nvPicPr>
        <p:blipFill>
          <a:blip r:embed="rId6" cstate="print"/>
          <a:srcRect/>
          <a:stretch>
            <a:fillRect/>
          </a:stretch>
        </p:blipFill>
        <p:spPr bwMode="auto">
          <a:xfrm>
            <a:off x="1524000" y="2971800"/>
            <a:ext cx="2827422" cy="3581400"/>
          </a:xfrm>
          <a:prstGeom prst="rect">
            <a:avLst/>
          </a:prstGeom>
          <a:noFill/>
        </p:spPr>
      </p:pic>
      <p:pic>
        <p:nvPicPr>
          <p:cNvPr id="76802" name="Picture 2" descr="http://www.library.northwestern.edu/govinfo/collections/wwii-posters/img/ww1646-47.jpg"/>
          <p:cNvPicPr>
            <a:picLocks noChangeAspect="1" noChangeArrowheads="1"/>
          </p:cNvPicPr>
          <p:nvPr/>
        </p:nvPicPr>
        <p:blipFill>
          <a:blip r:embed="rId7" cstate="print"/>
          <a:srcRect/>
          <a:stretch>
            <a:fillRect/>
          </a:stretch>
        </p:blipFill>
        <p:spPr bwMode="auto">
          <a:xfrm>
            <a:off x="228600" y="152401"/>
            <a:ext cx="2286000" cy="365468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U.S. Involvement</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219200"/>
            <a:ext cx="5334000" cy="5638800"/>
          </a:xfrm>
        </p:spPr>
        <p:txBody>
          <a:bodyPr>
            <a:normAutofit fontScale="85000" lnSpcReduction="10000"/>
          </a:bodyPr>
          <a:lstStyle/>
          <a:p>
            <a:r>
              <a:rPr lang="en-US" dirty="0" smtClean="0"/>
              <a:t>Prior to getting involved in war we allowed the Allied powers to buy supplies from us. </a:t>
            </a:r>
          </a:p>
          <a:p>
            <a:r>
              <a:rPr lang="en-US" dirty="0" smtClean="0"/>
              <a:t>When we joined the war we were the only big power left that could stop Japan from taking over Asia. </a:t>
            </a:r>
          </a:p>
          <a:p>
            <a:r>
              <a:rPr lang="en-US" dirty="0" smtClean="0"/>
              <a:t>We produced 86,000 Tanks/297,000 Airplanes</a:t>
            </a:r>
          </a:p>
          <a:p>
            <a:r>
              <a:rPr lang="en-US" dirty="0" smtClean="0"/>
              <a:t>Our country took a leading position in the war with U.S. General, Dwight D. Eisenhower, leading the D-Day attack and U.S. General Douglas MacArthur’s leadership in the Pacific. </a:t>
            </a:r>
          </a:p>
          <a:p>
            <a:endParaRPr lang="en-US" dirty="0" smtClean="0"/>
          </a:p>
        </p:txBody>
      </p:sp>
      <p:pic>
        <p:nvPicPr>
          <p:cNvPr id="28676" name="Picture 4" descr="MacArthur, Douglas images">
            <a:hlinkClick r:id="rId3"/>
          </p:cNvPr>
          <p:cNvPicPr>
            <a:picLocks noChangeAspect="1" noChangeArrowheads="1"/>
          </p:cNvPicPr>
          <p:nvPr/>
        </p:nvPicPr>
        <p:blipFill>
          <a:blip r:embed="rId4" cstate="print"/>
          <a:srcRect/>
          <a:stretch>
            <a:fillRect/>
          </a:stretch>
        </p:blipFill>
        <p:spPr bwMode="auto">
          <a:xfrm>
            <a:off x="6248400" y="3581400"/>
            <a:ext cx="2552700" cy="2857500"/>
          </a:xfrm>
          <a:prstGeom prst="rect">
            <a:avLst/>
          </a:prstGeom>
          <a:noFill/>
        </p:spPr>
      </p:pic>
      <p:pic>
        <p:nvPicPr>
          <p:cNvPr id="28678" name="Picture 6" descr="http://c250.columbia.edu/images/c250_celebrates/remarkable_columbians/240x240_eisenhower.jpg"/>
          <p:cNvPicPr>
            <a:picLocks noChangeAspect="1" noChangeArrowheads="1"/>
          </p:cNvPicPr>
          <p:nvPr/>
        </p:nvPicPr>
        <p:blipFill>
          <a:blip r:embed="rId5" cstate="print"/>
          <a:srcRect/>
          <a:stretch>
            <a:fillRect/>
          </a:stretch>
        </p:blipFill>
        <p:spPr bwMode="auto">
          <a:xfrm>
            <a:off x="5562600" y="1219200"/>
            <a:ext cx="2286000" cy="2286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Victory in Europe</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143001"/>
            <a:ext cx="9144000" cy="4038600"/>
          </a:xfrm>
        </p:spPr>
        <p:txBody>
          <a:bodyPr>
            <a:normAutofit fontScale="85000" lnSpcReduction="10000"/>
          </a:bodyPr>
          <a:lstStyle/>
          <a:p>
            <a:r>
              <a:rPr lang="en-US" dirty="0" smtClean="0"/>
              <a:t>August 25</a:t>
            </a:r>
            <a:r>
              <a:rPr lang="en-US" baseline="30000" dirty="0" smtClean="0"/>
              <a:t>th</a:t>
            </a:r>
            <a:r>
              <a:rPr lang="en-US" dirty="0" smtClean="0"/>
              <a:t> U.S. and French troops drive the Germans out of Paris. </a:t>
            </a:r>
          </a:p>
          <a:p>
            <a:r>
              <a:rPr lang="en-US" dirty="0" smtClean="0"/>
              <a:t>The Soviets are advancing from the east pushing the Germans out of the Soviet Union. </a:t>
            </a:r>
          </a:p>
          <a:p>
            <a:r>
              <a:rPr lang="en-US" dirty="0" smtClean="0"/>
              <a:t>The Allied forces began closing in on the Axis Powers. </a:t>
            </a:r>
          </a:p>
          <a:p>
            <a:r>
              <a:rPr lang="en-US" dirty="0" smtClean="0"/>
              <a:t>As they are closing in, Hitler gets married on April 29, 1945. One day later he and his wife take their own lives. </a:t>
            </a:r>
          </a:p>
          <a:p>
            <a:r>
              <a:rPr lang="en-US" dirty="0" smtClean="0"/>
              <a:t>Eventually Berlin was surrounded and on May 7, 1945 the Germans surrendered. </a:t>
            </a:r>
          </a:p>
          <a:p>
            <a:endParaRPr lang="en-US" dirty="0"/>
          </a:p>
        </p:txBody>
      </p:sp>
      <p:pic>
        <p:nvPicPr>
          <p:cNvPr id="22530" name="Picture 2" descr="http://davidmixner.typepad.com/.a/6a00d8341c90b153ef01538e504be2970b-320wi"/>
          <p:cNvPicPr>
            <a:picLocks noChangeAspect="1" noChangeArrowheads="1"/>
          </p:cNvPicPr>
          <p:nvPr/>
        </p:nvPicPr>
        <p:blipFill>
          <a:blip r:embed="rId3" cstate="print"/>
          <a:srcRect/>
          <a:stretch>
            <a:fillRect/>
          </a:stretch>
        </p:blipFill>
        <p:spPr bwMode="auto">
          <a:xfrm>
            <a:off x="3581400" y="4495800"/>
            <a:ext cx="2209800" cy="2209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Victory in Japan</a:t>
            </a:r>
            <a:endParaRPr lang="en-US" dirty="0">
              <a:solidFill>
                <a:schemeClr val="tx2"/>
              </a:solidFill>
              <a:latin typeface="Algerian" pitchFamily="82" charset="0"/>
            </a:endParaRPr>
          </a:p>
        </p:txBody>
      </p:sp>
      <p:sp>
        <p:nvSpPr>
          <p:cNvPr id="3" name="Content Placeholder 2"/>
          <p:cNvSpPr>
            <a:spLocks noGrp="1"/>
          </p:cNvSpPr>
          <p:nvPr>
            <p:ph idx="1"/>
          </p:nvPr>
        </p:nvSpPr>
        <p:spPr>
          <a:xfrm>
            <a:off x="228600" y="1295400"/>
            <a:ext cx="5334000" cy="5562600"/>
          </a:xfrm>
        </p:spPr>
        <p:txBody>
          <a:bodyPr>
            <a:normAutofit fontScale="77500" lnSpcReduction="20000"/>
          </a:bodyPr>
          <a:lstStyle/>
          <a:p>
            <a:r>
              <a:rPr lang="en-US" dirty="0" smtClean="0"/>
              <a:t>While the U.S. was mobilizing to war Japan took over more of Asia. </a:t>
            </a:r>
          </a:p>
          <a:p>
            <a:r>
              <a:rPr lang="en-US" dirty="0" smtClean="0"/>
              <a:t>General Douglas MacArthur was giving the Japanese a lot of resistance in the Philippine Islands, however, the island surrendered forcing the General out. MacArthur promises to return and after a few Allied victories and 2 years time he makes it back to the Philippines to defeat the Japanese. Japan fought back with a new deadly weapon – Kamikazes! </a:t>
            </a:r>
          </a:p>
          <a:p>
            <a:r>
              <a:rPr lang="en-US" dirty="0" smtClean="0"/>
              <a:t>The war against Japan raged on until the United States decided to take serious measures in the war. </a:t>
            </a:r>
            <a:endParaRPr lang="en-US" dirty="0"/>
          </a:p>
        </p:txBody>
      </p:sp>
      <p:pic>
        <p:nvPicPr>
          <p:cNvPr id="20482" name="Picture 2" descr="http://www.navy.mil/navydata/cno/n87/usw/issue_12/images%5Ctrail_map.gif"/>
          <p:cNvPicPr>
            <a:picLocks noChangeAspect="1" noChangeArrowheads="1"/>
          </p:cNvPicPr>
          <p:nvPr/>
        </p:nvPicPr>
        <p:blipFill>
          <a:blip r:embed="rId3" cstate="print"/>
          <a:srcRect/>
          <a:stretch>
            <a:fillRect/>
          </a:stretch>
        </p:blipFill>
        <p:spPr bwMode="auto">
          <a:xfrm>
            <a:off x="5257800" y="1981200"/>
            <a:ext cx="3581400" cy="342919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The Atomic Bombs</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066800"/>
            <a:ext cx="6629400" cy="5791200"/>
          </a:xfrm>
        </p:spPr>
        <p:txBody>
          <a:bodyPr>
            <a:normAutofit fontScale="85000" lnSpcReduction="20000"/>
          </a:bodyPr>
          <a:lstStyle/>
          <a:p>
            <a:r>
              <a:rPr lang="en-US" dirty="0" smtClean="0"/>
              <a:t>A top secret government program called the Manhattan Project developed the Atomic Bomb. </a:t>
            </a:r>
          </a:p>
          <a:p>
            <a:r>
              <a:rPr lang="en-US" dirty="0" smtClean="0"/>
              <a:t>New U.S. President Harry Truman (took office after Roosevelt died) had to make the decision of whether or not to drop the bomb on Japan. </a:t>
            </a:r>
          </a:p>
          <a:p>
            <a:r>
              <a:rPr lang="en-US" dirty="0" smtClean="0"/>
              <a:t>He decided to use it  and on August 6, 1945 the U.S. dropped the atomic bomb on Hiroshima, Japan. The bomb devastated the city; however, Japan would not surrender. </a:t>
            </a:r>
          </a:p>
          <a:p>
            <a:r>
              <a:rPr lang="en-US" dirty="0" smtClean="0"/>
              <a:t>So on August 9, 1945 the U.S. dropped a second Atomic bomb on Nagasaki. The emperor convinced the government to surrender. </a:t>
            </a:r>
          </a:p>
          <a:p>
            <a:r>
              <a:rPr lang="en-US" dirty="0" smtClean="0"/>
              <a:t>WWII was now over. </a:t>
            </a:r>
            <a:endParaRPr lang="en-US" dirty="0"/>
          </a:p>
        </p:txBody>
      </p:sp>
      <p:pic>
        <p:nvPicPr>
          <p:cNvPr id="12290" name="Picture 2" descr="http://upload.wikimedia.org/wikipedia/commons/thumb/e/e0/Nagasakibomb.jpg/300px-Nagasakibomb.jpg"/>
          <p:cNvPicPr>
            <a:picLocks noChangeAspect="1" noChangeArrowheads="1"/>
          </p:cNvPicPr>
          <p:nvPr/>
        </p:nvPicPr>
        <p:blipFill>
          <a:blip r:embed="rId3" cstate="print"/>
          <a:srcRect/>
          <a:stretch>
            <a:fillRect/>
          </a:stretch>
        </p:blipFill>
        <p:spPr bwMode="auto">
          <a:xfrm>
            <a:off x="6705600" y="1752600"/>
            <a:ext cx="2209800" cy="26370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78852" name="Picture 4" descr="http://media-1.web.britannica.com/eb-media/47/91847-004-669368AC.jpg"/>
          <p:cNvPicPr>
            <a:picLocks noChangeAspect="1" noChangeArrowheads="1"/>
          </p:cNvPicPr>
          <p:nvPr/>
        </p:nvPicPr>
        <p:blipFill>
          <a:blip r:embed="rId3" cstate="print"/>
          <a:srcRect/>
          <a:stretch>
            <a:fillRect/>
          </a:stretch>
        </p:blipFill>
        <p:spPr bwMode="auto">
          <a:xfrm>
            <a:off x="304800" y="0"/>
            <a:ext cx="5238750" cy="3695701"/>
          </a:xfrm>
          <a:prstGeom prst="rect">
            <a:avLst/>
          </a:prstGeom>
          <a:noFill/>
        </p:spPr>
      </p:pic>
      <p:pic>
        <p:nvPicPr>
          <p:cNvPr id="78850" name="Picture 2" descr="https://jspivey.wikispaces.com/file/view/atomic_bomb_injury.jpg/30630691/atomic_bomb_injury.jpg"/>
          <p:cNvPicPr>
            <a:picLocks noChangeAspect="1" noChangeArrowheads="1"/>
          </p:cNvPicPr>
          <p:nvPr/>
        </p:nvPicPr>
        <p:blipFill>
          <a:blip r:embed="rId4" cstate="print"/>
          <a:srcRect/>
          <a:stretch>
            <a:fillRect/>
          </a:stretch>
        </p:blipFill>
        <p:spPr bwMode="auto">
          <a:xfrm>
            <a:off x="4857750" y="1752600"/>
            <a:ext cx="4286250" cy="478155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VOCABULARY</a:t>
            </a:r>
            <a:endParaRPr lang="en-US" dirty="0"/>
          </a:p>
        </p:txBody>
      </p:sp>
      <p:sp>
        <p:nvSpPr>
          <p:cNvPr id="3" name="Content Placeholder 2"/>
          <p:cNvSpPr>
            <a:spLocks noGrp="1"/>
          </p:cNvSpPr>
          <p:nvPr>
            <p:ph idx="1"/>
          </p:nvPr>
        </p:nvSpPr>
        <p:spPr/>
        <p:txBody>
          <a:bodyPr/>
          <a:lstStyle/>
          <a:p>
            <a:r>
              <a:rPr lang="en-US" u="sng" dirty="0" smtClean="0"/>
              <a:t>Fascism</a:t>
            </a:r>
            <a:r>
              <a:rPr lang="en-US" dirty="0" smtClean="0"/>
              <a:t> – A form of government that stresses the nation above the individual. </a:t>
            </a:r>
          </a:p>
          <a:p>
            <a:r>
              <a:rPr lang="en-US" u="sng" dirty="0" smtClean="0"/>
              <a:t>Genocide</a:t>
            </a:r>
            <a:r>
              <a:rPr lang="en-US" dirty="0" smtClean="0"/>
              <a:t> – The deliberate destruction of a group of people. </a:t>
            </a:r>
          </a:p>
          <a:p>
            <a:r>
              <a:rPr lang="en-US" u="sng" dirty="0" smtClean="0"/>
              <a:t>Propaganda</a:t>
            </a:r>
            <a:r>
              <a:rPr lang="en-US" dirty="0" smtClean="0"/>
              <a:t> – Planned spread of certain beliefs.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The Tragedies of War</a:t>
            </a:r>
            <a:endParaRPr lang="en-US" dirty="0">
              <a:solidFill>
                <a:schemeClr val="tx2"/>
              </a:solidFill>
              <a:latin typeface="Algerian" pitchFamily="82" charset="0"/>
            </a:endParaRPr>
          </a:p>
        </p:txBody>
      </p:sp>
      <p:sp>
        <p:nvSpPr>
          <p:cNvPr id="3" name="Content Placeholder 2"/>
          <p:cNvSpPr>
            <a:spLocks noGrp="1"/>
          </p:cNvSpPr>
          <p:nvPr>
            <p:ph idx="1"/>
          </p:nvPr>
        </p:nvSpPr>
        <p:spPr/>
        <p:txBody>
          <a:bodyPr/>
          <a:lstStyle/>
          <a:p>
            <a:r>
              <a:rPr lang="en-US" dirty="0" smtClean="0"/>
              <a:t>Death Toll – </a:t>
            </a:r>
            <a:r>
              <a:rPr lang="en-US" sz="2000" dirty="0" smtClean="0"/>
              <a:t>40 to 50 million people were killed worldwide</a:t>
            </a:r>
          </a:p>
          <a:p>
            <a:r>
              <a:rPr lang="en-US" dirty="0" smtClean="0"/>
              <a:t>Refugees – </a:t>
            </a:r>
            <a:r>
              <a:rPr lang="en-US" sz="2000" dirty="0" smtClean="0"/>
              <a:t>Millions forced to leave their homes now flooded Europe and China</a:t>
            </a:r>
          </a:p>
          <a:p>
            <a:r>
              <a:rPr lang="en-US" dirty="0" smtClean="0"/>
              <a:t>Atomic Bomb Effects – </a:t>
            </a:r>
            <a:r>
              <a:rPr lang="en-US" sz="2000" dirty="0" smtClean="0"/>
              <a:t>100, 000 died instantly, others died later and even more developed cancer and other diseases.</a:t>
            </a:r>
          </a:p>
          <a:p>
            <a:r>
              <a:rPr lang="en-US" dirty="0" smtClean="0"/>
              <a:t>Concentration Camps – </a:t>
            </a:r>
            <a:r>
              <a:rPr lang="en-US" sz="2000" dirty="0" smtClean="0"/>
              <a:t>Millions of people were put to death or died under the horrible camp conditions. </a:t>
            </a:r>
          </a:p>
          <a:p>
            <a:pPr>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Holocaust</a:t>
            </a:r>
            <a:endParaRPr lang="en-US" dirty="0">
              <a:solidFill>
                <a:schemeClr val="tx2"/>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92500" lnSpcReduction="20000"/>
          </a:bodyPr>
          <a:lstStyle/>
          <a:p>
            <a:r>
              <a:rPr lang="en-US" dirty="0" smtClean="0"/>
              <a:t>“The Final Solution”</a:t>
            </a:r>
          </a:p>
          <a:p>
            <a:r>
              <a:rPr lang="en-US" dirty="0" smtClean="0"/>
              <a:t>Concentration camps held people of a particular ethnic group or people with particular religious or political beliefs. </a:t>
            </a:r>
          </a:p>
          <a:p>
            <a:r>
              <a:rPr lang="en-US" dirty="0" smtClean="0"/>
              <a:t>Nazi Germany put millions of people, not just Jews, to death in these camps. The Holocaust was a genocide of people with different beliefs than the Nazis. </a:t>
            </a:r>
          </a:p>
          <a:p>
            <a:r>
              <a:rPr lang="en-US" dirty="0" smtClean="0"/>
              <a:t>Forced work, little food, no medical attention, research experiment subjects, and many other terrible fates awaited those who were placed into Concentration Camps.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80898" name="Picture 2" descr="http://0.tqn.com/d/history1900s/1/0/p/7/buchenwald5.jpg"/>
          <p:cNvPicPr>
            <a:picLocks noChangeAspect="1" noChangeArrowheads="1"/>
          </p:cNvPicPr>
          <p:nvPr/>
        </p:nvPicPr>
        <p:blipFill>
          <a:blip r:embed="rId3" cstate="print"/>
          <a:srcRect/>
          <a:stretch>
            <a:fillRect/>
          </a:stretch>
        </p:blipFill>
        <p:spPr bwMode="auto">
          <a:xfrm>
            <a:off x="152400" y="228600"/>
            <a:ext cx="4524375" cy="3524251"/>
          </a:xfrm>
          <a:prstGeom prst="rect">
            <a:avLst/>
          </a:prstGeom>
          <a:noFill/>
        </p:spPr>
      </p:pic>
      <p:pic>
        <p:nvPicPr>
          <p:cNvPr id="80900" name="Picture 4" descr="http://undhimmi.com/wp-content/uploads/2010/04/holocaust_shoes.jpg"/>
          <p:cNvPicPr>
            <a:picLocks noChangeAspect="1" noChangeArrowheads="1"/>
          </p:cNvPicPr>
          <p:nvPr/>
        </p:nvPicPr>
        <p:blipFill>
          <a:blip r:embed="rId4" cstate="print"/>
          <a:srcRect/>
          <a:stretch>
            <a:fillRect/>
          </a:stretch>
        </p:blipFill>
        <p:spPr bwMode="auto">
          <a:xfrm>
            <a:off x="4724400" y="304800"/>
            <a:ext cx="3911599" cy="2933700"/>
          </a:xfrm>
          <a:prstGeom prst="rect">
            <a:avLst/>
          </a:prstGeom>
          <a:noFill/>
        </p:spPr>
      </p:pic>
      <p:pic>
        <p:nvPicPr>
          <p:cNvPr id="80902" name="Picture 6" descr="http://www.destinationsdreamsanddogs.com/wp-content/uploads/2012/04/Holocaust2.jpg"/>
          <p:cNvPicPr>
            <a:picLocks noChangeAspect="1" noChangeArrowheads="1"/>
          </p:cNvPicPr>
          <p:nvPr/>
        </p:nvPicPr>
        <p:blipFill>
          <a:blip r:embed="rId5" cstate="print"/>
          <a:srcRect/>
          <a:stretch>
            <a:fillRect/>
          </a:stretch>
        </p:blipFill>
        <p:spPr bwMode="auto">
          <a:xfrm>
            <a:off x="4191000" y="3352800"/>
            <a:ext cx="4572000" cy="3286126"/>
          </a:xfrm>
          <a:prstGeom prst="rect">
            <a:avLst/>
          </a:prstGeom>
          <a:noFill/>
        </p:spPr>
      </p:pic>
      <p:pic>
        <p:nvPicPr>
          <p:cNvPr id="80904" name="Picture 8" descr="http://www.holocaust-history.org/auschwitz/intro-columns/ground.jpg"/>
          <p:cNvPicPr>
            <a:picLocks noChangeAspect="1" noChangeArrowheads="1"/>
          </p:cNvPicPr>
          <p:nvPr/>
        </p:nvPicPr>
        <p:blipFill>
          <a:blip r:embed="rId6" cstate="print"/>
          <a:srcRect/>
          <a:stretch>
            <a:fillRect/>
          </a:stretch>
        </p:blipFill>
        <p:spPr bwMode="auto">
          <a:xfrm>
            <a:off x="228600" y="3644264"/>
            <a:ext cx="3886200" cy="2947035"/>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New Beginnings</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143000"/>
            <a:ext cx="8229600" cy="4525963"/>
          </a:xfrm>
        </p:spPr>
        <p:txBody>
          <a:bodyPr/>
          <a:lstStyle/>
          <a:p>
            <a:r>
              <a:rPr lang="en-US" dirty="0" smtClean="0"/>
              <a:t>United Nations- 1945</a:t>
            </a:r>
          </a:p>
          <a:p>
            <a:pPr lvl="1"/>
            <a:r>
              <a:rPr lang="en-US" dirty="0" smtClean="0"/>
              <a:t>International Peacekeeping Organization</a:t>
            </a:r>
          </a:p>
          <a:p>
            <a:pPr lvl="1"/>
            <a:r>
              <a:rPr lang="en-US" dirty="0" smtClean="0"/>
              <a:t>Headquarters in New York City</a:t>
            </a:r>
          </a:p>
          <a:p>
            <a:pPr lvl="1"/>
            <a:r>
              <a:rPr lang="en-US" dirty="0" smtClean="0"/>
              <a:t>Stronger Version of the League of Nations</a:t>
            </a:r>
          </a:p>
          <a:p>
            <a:pPr lvl="1"/>
            <a:r>
              <a:rPr lang="en-US" dirty="0" smtClean="0"/>
              <a:t>Eleanor Roosevelt was the United States Delegate to the UN</a:t>
            </a:r>
            <a:endParaRPr lang="en-US" dirty="0"/>
          </a:p>
        </p:txBody>
      </p:sp>
      <p:pic>
        <p:nvPicPr>
          <p:cNvPr id="4098" name="Picture 2" descr="http://www.inquisitr.com/wp-content/2012/01/United-Nations-New-York.jpg"/>
          <p:cNvPicPr>
            <a:picLocks noChangeAspect="1" noChangeArrowheads="1"/>
          </p:cNvPicPr>
          <p:nvPr/>
        </p:nvPicPr>
        <p:blipFill>
          <a:blip r:embed="rId3" cstate="print"/>
          <a:srcRect/>
          <a:stretch>
            <a:fillRect/>
          </a:stretch>
        </p:blipFill>
        <p:spPr bwMode="auto">
          <a:xfrm>
            <a:off x="4953000" y="3733800"/>
            <a:ext cx="3924300" cy="2943225"/>
          </a:xfrm>
          <a:prstGeom prst="rect">
            <a:avLst/>
          </a:prstGeom>
          <a:noFill/>
        </p:spPr>
      </p:pic>
      <p:pic>
        <p:nvPicPr>
          <p:cNvPr id="4100" name="Picture 4" descr="http://www.udhr.org/history/images/hr18.GIF"/>
          <p:cNvPicPr>
            <a:picLocks noChangeAspect="1" noChangeArrowheads="1"/>
          </p:cNvPicPr>
          <p:nvPr/>
        </p:nvPicPr>
        <p:blipFill>
          <a:blip r:embed="rId4" cstate="print"/>
          <a:srcRect/>
          <a:stretch>
            <a:fillRect/>
          </a:stretch>
        </p:blipFill>
        <p:spPr bwMode="auto">
          <a:xfrm>
            <a:off x="990600" y="4267200"/>
            <a:ext cx="2990126" cy="236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ox(in)">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4098"/>
                                        </p:tgtEl>
                                        <p:attrNameLst>
                                          <p:attrName>style.visibility</p:attrName>
                                        </p:attrNameLst>
                                      </p:cBhvr>
                                      <p:to>
                                        <p:strVal val="visible"/>
                                      </p:to>
                                    </p:set>
                                    <p:animEffect transition="in" filter="box(in)">
                                      <p:cBhvr>
                                        <p:cTn id="2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New Beginnings</a:t>
            </a:r>
            <a:endParaRPr lang="en-US" dirty="0">
              <a:solidFill>
                <a:schemeClr val="tx2"/>
              </a:solidFill>
              <a:latin typeface="Algerian" pitchFamily="82" charset="0"/>
            </a:endParaRPr>
          </a:p>
        </p:txBody>
      </p:sp>
      <p:sp>
        <p:nvSpPr>
          <p:cNvPr id="3" name="Content Placeholder 2"/>
          <p:cNvSpPr>
            <a:spLocks noGrp="1"/>
          </p:cNvSpPr>
          <p:nvPr>
            <p:ph idx="1"/>
          </p:nvPr>
        </p:nvSpPr>
        <p:spPr>
          <a:xfrm>
            <a:off x="0" y="1143000"/>
            <a:ext cx="6781800" cy="5715000"/>
          </a:xfrm>
        </p:spPr>
        <p:txBody>
          <a:bodyPr>
            <a:normAutofit/>
          </a:bodyPr>
          <a:lstStyle/>
          <a:p>
            <a:r>
              <a:rPr lang="en-US" dirty="0" smtClean="0"/>
              <a:t>Marshall Plan – 1948</a:t>
            </a:r>
          </a:p>
          <a:p>
            <a:pPr lvl="1"/>
            <a:r>
              <a:rPr lang="en-US" dirty="0" smtClean="0"/>
              <a:t>Secretary of State, George Marshall, and President Truman worked to come up with a plan to help the economy of Europe. </a:t>
            </a:r>
          </a:p>
          <a:p>
            <a:pPr lvl="1"/>
            <a:r>
              <a:rPr lang="en-US" dirty="0" smtClean="0"/>
              <a:t>The United States sent $13 billion in aid to Europe</a:t>
            </a:r>
          </a:p>
          <a:p>
            <a:pPr lvl="1"/>
            <a:r>
              <a:rPr lang="en-US" dirty="0" smtClean="0"/>
              <a:t>The plan was a success in Eastern Europe. Western Europe was under Soviet, Communist control and they were forced to turn down the U.S. offer of help. </a:t>
            </a:r>
            <a:endParaRPr lang="en-US" dirty="0"/>
          </a:p>
        </p:txBody>
      </p:sp>
      <p:pic>
        <p:nvPicPr>
          <p:cNvPr id="2050" name="Picture 2" descr="http://upload.wikimedia.org/wikipedia/commons/thumb/b/b3/Marshall_Plan_poster.JPG/220px-Marshall_Plan_poster.JPG"/>
          <p:cNvPicPr>
            <a:picLocks noChangeAspect="1" noChangeArrowheads="1"/>
          </p:cNvPicPr>
          <p:nvPr/>
        </p:nvPicPr>
        <p:blipFill>
          <a:blip r:embed="rId3" cstate="print"/>
          <a:srcRect/>
          <a:stretch>
            <a:fillRect/>
          </a:stretch>
        </p:blipFill>
        <p:spPr bwMode="auto">
          <a:xfrm>
            <a:off x="6557224" y="3124200"/>
            <a:ext cx="2434375" cy="3352800"/>
          </a:xfrm>
          <a:prstGeom prst="rect">
            <a:avLst/>
          </a:prstGeom>
          <a:noFill/>
        </p:spPr>
      </p:pic>
      <p:pic>
        <p:nvPicPr>
          <p:cNvPr id="2052" name="Picture 4" descr="http://wiki-images.enotes.com/thumb/2/24/US-MarshallPlanAid-Logo.svg/200px-US-MarshallPlanAid-Logo.svg.png"/>
          <p:cNvPicPr>
            <a:picLocks noChangeAspect="1" noChangeArrowheads="1"/>
          </p:cNvPicPr>
          <p:nvPr/>
        </p:nvPicPr>
        <p:blipFill>
          <a:blip r:embed="rId4" cstate="print"/>
          <a:srcRect/>
          <a:stretch>
            <a:fillRect/>
          </a:stretch>
        </p:blipFill>
        <p:spPr bwMode="auto">
          <a:xfrm>
            <a:off x="6858000" y="457200"/>
            <a:ext cx="1905000" cy="22574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WWII Toward The Cold War</a:t>
            </a:r>
            <a:endParaRPr lang="en-US" dirty="0"/>
          </a:p>
        </p:txBody>
      </p:sp>
      <p:sp>
        <p:nvSpPr>
          <p:cNvPr id="3" name="Content Placeholder 2"/>
          <p:cNvSpPr>
            <a:spLocks noGrp="1"/>
          </p:cNvSpPr>
          <p:nvPr>
            <p:ph idx="1"/>
          </p:nvPr>
        </p:nvSpPr>
        <p:spPr>
          <a:xfrm>
            <a:off x="0" y="4800600"/>
            <a:ext cx="9144000" cy="1905000"/>
          </a:xfrm>
        </p:spPr>
        <p:txBody>
          <a:bodyPr>
            <a:normAutofit fontScale="70000" lnSpcReduction="20000"/>
          </a:bodyPr>
          <a:lstStyle/>
          <a:p>
            <a:r>
              <a:rPr lang="en-US" dirty="0" smtClean="0"/>
              <a:t>Following WWII the United States and Russia become rivals. </a:t>
            </a:r>
          </a:p>
          <a:p>
            <a:r>
              <a:rPr lang="en-US" dirty="0" smtClean="0"/>
              <a:t>Both wants to be the superpower</a:t>
            </a:r>
          </a:p>
          <a:p>
            <a:r>
              <a:rPr lang="en-US" dirty="0" smtClean="0"/>
              <a:t>We both have different government structures – Democracy vs. Communism.</a:t>
            </a:r>
          </a:p>
          <a:p>
            <a:r>
              <a:rPr lang="en-US" dirty="0" smtClean="0"/>
              <a:t>These things create a lot of tension which gives this time period the name – The Cold War. </a:t>
            </a:r>
            <a:endParaRPr lang="en-US" dirty="0"/>
          </a:p>
        </p:txBody>
      </p:sp>
      <p:pic>
        <p:nvPicPr>
          <p:cNvPr id="83970" name="Picture 2" descr="http://xenohistorian.faithweb.com/russia/soviet-poster.jpg"/>
          <p:cNvPicPr>
            <a:picLocks noChangeAspect="1" noChangeArrowheads="1"/>
          </p:cNvPicPr>
          <p:nvPr/>
        </p:nvPicPr>
        <p:blipFill>
          <a:blip r:embed="rId3" cstate="print"/>
          <a:srcRect/>
          <a:stretch>
            <a:fillRect/>
          </a:stretch>
        </p:blipFill>
        <p:spPr bwMode="auto">
          <a:xfrm>
            <a:off x="990600" y="1447800"/>
            <a:ext cx="2438400" cy="3380247"/>
          </a:xfrm>
          <a:prstGeom prst="rect">
            <a:avLst/>
          </a:prstGeom>
          <a:noFill/>
        </p:spPr>
      </p:pic>
      <p:sp>
        <p:nvSpPr>
          <p:cNvPr id="5" name="Rectangle 4"/>
          <p:cNvSpPr/>
          <p:nvPr/>
        </p:nvSpPr>
        <p:spPr>
          <a:xfrm>
            <a:off x="152400" y="1143000"/>
            <a:ext cx="2055626" cy="523220"/>
          </a:xfrm>
          <a:prstGeom prst="rect">
            <a:avLst/>
          </a:prstGeom>
          <a:noFill/>
        </p:spPr>
        <p:txBody>
          <a:bodyPr wrap="none" lIns="91440" tIns="45720" rIns="91440" bIns="45720">
            <a:spAutoFit/>
          </a:bodyPr>
          <a:lstStyle/>
          <a:p>
            <a:pPr algn="ctr"/>
            <a:r>
              <a:rPr 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WWII Poster</a:t>
            </a:r>
            <a:endParaRPr 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83974" name="Picture 6" descr="http://im.glogster.com/media/4/36/84/7/36840734.jpg"/>
          <p:cNvPicPr>
            <a:picLocks noChangeAspect="1" noChangeArrowheads="1"/>
          </p:cNvPicPr>
          <p:nvPr/>
        </p:nvPicPr>
        <p:blipFill>
          <a:blip r:embed="rId4" cstate="print"/>
          <a:srcRect/>
          <a:stretch>
            <a:fillRect/>
          </a:stretch>
        </p:blipFill>
        <p:spPr bwMode="auto">
          <a:xfrm>
            <a:off x="4876800" y="1695450"/>
            <a:ext cx="3048000" cy="3048000"/>
          </a:xfrm>
          <a:prstGeom prst="rect">
            <a:avLst/>
          </a:prstGeom>
          <a:noFill/>
        </p:spPr>
      </p:pic>
      <p:sp>
        <p:nvSpPr>
          <p:cNvPr id="8" name="Rectangle 7"/>
          <p:cNvSpPr/>
          <p:nvPr/>
        </p:nvSpPr>
        <p:spPr>
          <a:xfrm>
            <a:off x="5029200" y="1143000"/>
            <a:ext cx="2576475" cy="523220"/>
          </a:xfrm>
          <a:prstGeom prst="rect">
            <a:avLst/>
          </a:prstGeom>
          <a:noFill/>
        </p:spPr>
        <p:txBody>
          <a:bodyPr wrap="none" lIns="91440" tIns="45720" rIns="91440" bIns="45720">
            <a:spAutoFit/>
          </a:bodyPr>
          <a:lstStyle/>
          <a:p>
            <a:pPr algn="ctr"/>
            <a:r>
              <a:rPr 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Cold War Poster</a:t>
            </a:r>
            <a:endParaRPr 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83970"/>
                                        </p:tgtEl>
                                        <p:attrNameLst>
                                          <p:attrName>style.visibility</p:attrName>
                                        </p:attrNameLst>
                                      </p:cBhvr>
                                      <p:to>
                                        <p:strVal val="visible"/>
                                      </p:to>
                                    </p:set>
                                    <p:animEffect transition="in" filter="box(in)">
                                      <p:cBhvr>
                                        <p:cTn id="27" dur="500"/>
                                        <p:tgtEl>
                                          <p:spTgt spid="83970"/>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ox(in)">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83974"/>
                                        </p:tgtEl>
                                        <p:attrNameLst>
                                          <p:attrName>style.visibility</p:attrName>
                                        </p:attrNameLst>
                                      </p:cBhvr>
                                      <p:to>
                                        <p:strVal val="visible"/>
                                      </p:to>
                                    </p:set>
                                    <p:animEffect transition="in" filter="box(in)">
                                      <p:cBhvr>
                                        <p:cTn id="35" dur="500"/>
                                        <p:tgtEl>
                                          <p:spTgt spid="83974"/>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ox(in)">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There were many causes to WWII. You should begin to notice a pattern within the causes. Many of these causes go back to issues connected with WWI. These unresolved issues or conditions of the Treaty of Versailles bring about WWII.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solidFill>
                <a:schemeClr val="tx2"/>
              </a:solidFill>
              <a:latin typeface="Algerian" pitchFamily="82" charset="0"/>
            </a:endParaRPr>
          </a:p>
        </p:txBody>
      </p:sp>
      <p:sp>
        <p:nvSpPr>
          <p:cNvPr id="3" name="Content Placeholder 2"/>
          <p:cNvSpPr>
            <a:spLocks noGrp="1"/>
          </p:cNvSpPr>
          <p:nvPr>
            <p:ph idx="1"/>
          </p:nvPr>
        </p:nvSpPr>
        <p:spPr/>
        <p:txBody>
          <a:bodyPr/>
          <a:lstStyle/>
          <a:p>
            <a:r>
              <a:rPr lang="en-US" dirty="0" smtClean="0"/>
              <a:t>All of the countries were afraid to enforce the Treaty of Versailles.</a:t>
            </a:r>
            <a:endParaRPr lang="en-US" dirty="0"/>
          </a:p>
        </p:txBody>
      </p:sp>
      <p:pic>
        <p:nvPicPr>
          <p:cNvPr id="26626" name="Picture 2" descr="http://static.flickr.com/120/305792322_a22f3ed4b7.jpg"/>
          <p:cNvPicPr>
            <a:picLocks noChangeAspect="1" noChangeArrowheads="1"/>
          </p:cNvPicPr>
          <p:nvPr/>
        </p:nvPicPr>
        <p:blipFill>
          <a:blip r:embed="rId3" cstate="print"/>
          <a:srcRect/>
          <a:stretch>
            <a:fillRect/>
          </a:stretch>
        </p:blipFill>
        <p:spPr bwMode="auto">
          <a:xfrm>
            <a:off x="1295400" y="2743200"/>
            <a:ext cx="6172200" cy="38267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box(in)">
                                      <p:cBhvr>
                                        <p:cTn id="12"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Germany was forced to accept the blame.</a:t>
            </a:r>
          </a:p>
          <a:p>
            <a:r>
              <a:rPr lang="en-US" dirty="0" smtClean="0"/>
              <a:t>This made Germany feel angry, bitter, and to have a lot of resentment toward the other countries, especially those that had defeated them in WWI. </a:t>
            </a:r>
            <a:endParaRPr lang="en-US" dirty="0"/>
          </a:p>
        </p:txBody>
      </p:sp>
      <p:pic>
        <p:nvPicPr>
          <p:cNvPr id="25602" name="Picture 2" descr="http://t2.gstatic.com/images?q=tbn:ANd9GcRHiKMZzoZxHfwalwzByd-qAKtXTbLR0lsUsm8kkeqKB0n3taPbdCK6hUDc"/>
          <p:cNvPicPr>
            <a:picLocks noChangeAspect="1" noChangeArrowheads="1"/>
          </p:cNvPicPr>
          <p:nvPr/>
        </p:nvPicPr>
        <p:blipFill>
          <a:blip r:embed="rId3" cstate="print"/>
          <a:srcRect/>
          <a:stretch>
            <a:fillRect/>
          </a:stretch>
        </p:blipFill>
        <p:spPr bwMode="auto">
          <a:xfrm>
            <a:off x="3733800" y="3962400"/>
            <a:ext cx="4285165" cy="25340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Economic Depression around the world. </a:t>
            </a:r>
          </a:p>
          <a:p>
            <a:r>
              <a:rPr lang="en-US" dirty="0" smtClean="0"/>
              <a:t>Germany was hit especially hard because they were also being forced to pay reparations for damages done during WWI. </a:t>
            </a:r>
          </a:p>
          <a:p>
            <a:pPr>
              <a:buNone/>
            </a:pPr>
            <a:endParaRPr lang="en-US" dirty="0"/>
          </a:p>
        </p:txBody>
      </p:sp>
      <p:pic>
        <p:nvPicPr>
          <p:cNvPr id="10242" name="Picture 2" descr="http://cla.calpoly.edu/~lcall/213/reparations.jpg"/>
          <p:cNvPicPr>
            <a:picLocks noChangeAspect="1" noChangeArrowheads="1"/>
          </p:cNvPicPr>
          <p:nvPr/>
        </p:nvPicPr>
        <p:blipFill>
          <a:blip r:embed="rId3" cstate="print"/>
          <a:srcRect l="3125" t="1703" r="18750"/>
          <a:stretch>
            <a:fillRect/>
          </a:stretch>
        </p:blipFill>
        <p:spPr bwMode="auto">
          <a:xfrm>
            <a:off x="1295400" y="3657600"/>
            <a:ext cx="2590800" cy="2687955"/>
          </a:xfrm>
          <a:prstGeom prst="rect">
            <a:avLst/>
          </a:prstGeom>
          <a:noFill/>
        </p:spPr>
      </p:pic>
      <p:pic>
        <p:nvPicPr>
          <p:cNvPr id="10244" name="Picture 4" descr="http://www.schoolshistory.org.uk/ASLevel_History/d61.gif"/>
          <p:cNvPicPr>
            <a:picLocks noChangeAspect="1" noChangeArrowheads="1"/>
          </p:cNvPicPr>
          <p:nvPr/>
        </p:nvPicPr>
        <p:blipFill>
          <a:blip r:embed="rId4" cstate="print"/>
          <a:srcRect/>
          <a:stretch>
            <a:fillRect/>
          </a:stretch>
        </p:blipFill>
        <p:spPr bwMode="auto">
          <a:xfrm>
            <a:off x="5562600" y="3200400"/>
            <a:ext cx="3265386" cy="34338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box(in)">
                                      <p:cBhvr>
                                        <p:cTn id="17" dur="500"/>
                                        <p:tgtEl>
                                          <p:spTgt spid="1024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box(in)">
                                      <p:cBhvr>
                                        <p:cTn id="22"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Feelings of Desertion – </a:t>
            </a:r>
          </a:p>
          <a:p>
            <a:pPr>
              <a:buNone/>
            </a:pPr>
            <a:r>
              <a:rPr lang="en-US" dirty="0"/>
              <a:t>	</a:t>
            </a:r>
            <a:r>
              <a:rPr lang="en-US" dirty="0" smtClean="0"/>
              <a:t>No Jobs, No food, No Homes, No Businesses</a:t>
            </a:r>
            <a:endParaRPr lang="en-US" dirty="0"/>
          </a:p>
        </p:txBody>
      </p:sp>
      <p:pic>
        <p:nvPicPr>
          <p:cNvPr id="9218" name="Picture 2" descr="http://isemodernworldhistorygrade9.wikispaces.com/file/view/Great_depression_1.jpg/193778184/563x346/Great_depression_1.jpg"/>
          <p:cNvPicPr>
            <a:picLocks noChangeAspect="1" noChangeArrowheads="1"/>
          </p:cNvPicPr>
          <p:nvPr/>
        </p:nvPicPr>
        <p:blipFill>
          <a:blip r:embed="rId3" cstate="print"/>
          <a:srcRect/>
          <a:stretch>
            <a:fillRect/>
          </a:stretch>
        </p:blipFill>
        <p:spPr bwMode="auto">
          <a:xfrm>
            <a:off x="533400" y="3048000"/>
            <a:ext cx="4114800" cy="3076575"/>
          </a:xfrm>
          <a:prstGeom prst="rect">
            <a:avLst/>
          </a:prstGeom>
          <a:noFill/>
        </p:spPr>
      </p:pic>
      <p:pic>
        <p:nvPicPr>
          <p:cNvPr id="9220" name="Picture 4" descr="Great_depression_2.jpg"/>
          <p:cNvPicPr>
            <a:picLocks noChangeAspect="1" noChangeArrowheads="1"/>
          </p:cNvPicPr>
          <p:nvPr/>
        </p:nvPicPr>
        <p:blipFill>
          <a:blip r:embed="rId4" cstate="print"/>
          <a:srcRect/>
          <a:stretch>
            <a:fillRect/>
          </a:stretch>
        </p:blipFill>
        <p:spPr bwMode="auto">
          <a:xfrm>
            <a:off x="7010400" y="228600"/>
            <a:ext cx="1828800" cy="1828800"/>
          </a:xfrm>
          <a:prstGeom prst="rect">
            <a:avLst/>
          </a:prstGeom>
          <a:noFill/>
        </p:spPr>
      </p:pic>
      <p:pic>
        <p:nvPicPr>
          <p:cNvPr id="9222" name="Picture 6" descr="http://kenbaker.files.wordpress.com/2010/11/great-depression-soup-line.jpg"/>
          <p:cNvPicPr>
            <a:picLocks noChangeAspect="1" noChangeArrowheads="1"/>
          </p:cNvPicPr>
          <p:nvPr/>
        </p:nvPicPr>
        <p:blipFill>
          <a:blip r:embed="rId5" cstate="print"/>
          <a:srcRect/>
          <a:stretch>
            <a:fillRect/>
          </a:stretch>
        </p:blipFill>
        <p:spPr bwMode="auto">
          <a:xfrm>
            <a:off x="4876800" y="3048000"/>
            <a:ext cx="4165600"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box(in)">
                                      <p:cBhvr>
                                        <p:cTn id="17" dur="5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218"/>
                                        </p:tgtEl>
                                        <p:attrNameLst>
                                          <p:attrName>style.visibility</p:attrName>
                                        </p:attrNameLst>
                                      </p:cBhvr>
                                      <p:to>
                                        <p:strVal val="visible"/>
                                      </p:to>
                                    </p:set>
                                    <p:animEffect transition="in" filter="box(in)">
                                      <p:cBhvr>
                                        <p:cTn id="22" dur="500"/>
                                        <p:tgtEl>
                                          <p:spTgt spid="921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box(in)">
                                      <p:cBhvr>
                                        <p:cTn id="27"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latin typeface="Algerian" pitchFamily="82" charset="0"/>
              </a:rPr>
              <a:t>Causes of WWIi</a:t>
            </a:r>
            <a:endParaRPr lang="en-US" dirty="0"/>
          </a:p>
        </p:txBody>
      </p:sp>
      <p:sp>
        <p:nvSpPr>
          <p:cNvPr id="3" name="Content Placeholder 2"/>
          <p:cNvSpPr>
            <a:spLocks noGrp="1"/>
          </p:cNvSpPr>
          <p:nvPr>
            <p:ph idx="1"/>
          </p:nvPr>
        </p:nvSpPr>
        <p:spPr/>
        <p:txBody>
          <a:bodyPr/>
          <a:lstStyle/>
          <a:p>
            <a:r>
              <a:rPr lang="en-US" dirty="0" smtClean="0"/>
              <a:t>Some countries turn to dictators </a:t>
            </a:r>
          </a:p>
          <a:p>
            <a:r>
              <a:rPr lang="en-US" dirty="0" smtClean="0"/>
              <a:t>Dictators promised to change things in the country to improve the lives of the citizens. </a:t>
            </a:r>
          </a:p>
        </p:txBody>
      </p:sp>
      <p:sp>
        <p:nvSpPr>
          <p:cNvPr id="8194" name="AutoShape 2" descr="http://www.calvin.edu/academic/cas/gpa/posters/brot.jpg"/>
          <p:cNvSpPr>
            <a:spLocks noChangeAspect="1" noChangeArrowheads="1"/>
          </p:cNvSpPr>
          <p:nvPr/>
        </p:nvSpPr>
        <p:spPr bwMode="auto">
          <a:xfrm>
            <a:off x="63500" y="-136525"/>
            <a:ext cx="4495800" cy="652462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8196" name="AutoShape 4" descr="http://www.calvin.edu/academic/cas/gpa/posters/brot.jpg"/>
          <p:cNvSpPr>
            <a:spLocks noChangeAspect="1" noChangeArrowheads="1"/>
          </p:cNvSpPr>
          <p:nvPr/>
        </p:nvSpPr>
        <p:spPr bwMode="auto">
          <a:xfrm>
            <a:off x="63500" y="-136525"/>
            <a:ext cx="4495800" cy="652462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8198" name="AutoShape 6" descr="http://www.calvin.edu/academic/cas/gpa/posters/brot.jpg"/>
          <p:cNvSpPr>
            <a:spLocks noChangeAspect="1" noChangeArrowheads="1"/>
          </p:cNvSpPr>
          <p:nvPr/>
        </p:nvSpPr>
        <p:spPr bwMode="auto">
          <a:xfrm>
            <a:off x="63500" y="-136525"/>
            <a:ext cx="4495800" cy="652462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8200" name="AutoShape 8" descr="http://www.calvin.edu/academic/cas/gpa/posters/brot.jpg"/>
          <p:cNvSpPr>
            <a:spLocks noChangeAspect="1" noChangeArrowheads="1"/>
          </p:cNvSpPr>
          <p:nvPr/>
        </p:nvSpPr>
        <p:spPr bwMode="auto">
          <a:xfrm>
            <a:off x="63500" y="-136525"/>
            <a:ext cx="4495800" cy="652462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8" name="Picture 2" descr="1930 Nazi Election Poster">
            <a:hlinkClick r:id="rId3"/>
          </p:cNvPr>
          <p:cNvPicPr>
            <a:picLocks noChangeAspect="1" noChangeArrowheads="1"/>
          </p:cNvPicPr>
          <p:nvPr/>
        </p:nvPicPr>
        <p:blipFill>
          <a:blip r:embed="rId4" cstate="print"/>
          <a:srcRect/>
          <a:stretch>
            <a:fillRect/>
          </a:stretch>
        </p:blipFill>
        <p:spPr bwMode="auto">
          <a:xfrm>
            <a:off x="1676400" y="3581400"/>
            <a:ext cx="2133600" cy="3039649"/>
          </a:xfrm>
          <a:prstGeom prst="rect">
            <a:avLst/>
          </a:prstGeom>
          <a:noFill/>
        </p:spPr>
      </p:pic>
      <p:sp>
        <p:nvSpPr>
          <p:cNvPr id="9" name="Rectangle 8"/>
          <p:cNvSpPr/>
          <p:nvPr/>
        </p:nvSpPr>
        <p:spPr>
          <a:xfrm>
            <a:off x="228600" y="3200400"/>
            <a:ext cx="2728118" cy="461665"/>
          </a:xfrm>
          <a:prstGeom prst="rect">
            <a:avLst/>
          </a:prstGeom>
          <a:noFill/>
        </p:spPr>
        <p:txBody>
          <a:bodyPr wrap="none" lIns="91440" tIns="45720" rIns="91440" bIns="45720">
            <a:spAutoFit/>
          </a:bodyPr>
          <a:lstStyle/>
          <a:p>
            <a:pPr algn="ctr"/>
            <a:r>
              <a:rPr lang="en-US" sz="2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Freedom And Bread</a:t>
            </a:r>
            <a:endParaRPr lang="en-US" sz="2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8204" name="Picture 12" descr="http://www.calvin.edu/academic/cas/gpa/posters/300.jpg"/>
          <p:cNvPicPr>
            <a:picLocks noChangeAspect="1" noChangeArrowheads="1"/>
          </p:cNvPicPr>
          <p:nvPr/>
        </p:nvPicPr>
        <p:blipFill>
          <a:blip r:embed="rId5" cstate="print"/>
          <a:srcRect/>
          <a:stretch>
            <a:fillRect/>
          </a:stretch>
        </p:blipFill>
        <p:spPr bwMode="auto">
          <a:xfrm>
            <a:off x="6629400" y="3200400"/>
            <a:ext cx="1850158" cy="2743200"/>
          </a:xfrm>
          <a:prstGeom prst="rect">
            <a:avLst/>
          </a:prstGeom>
          <a:noFill/>
        </p:spPr>
      </p:pic>
      <p:sp>
        <p:nvSpPr>
          <p:cNvPr id="12" name="Rectangle 11"/>
          <p:cNvSpPr/>
          <p:nvPr/>
        </p:nvSpPr>
        <p:spPr>
          <a:xfrm>
            <a:off x="4724400" y="5867400"/>
            <a:ext cx="2675348" cy="830997"/>
          </a:xfrm>
          <a:prstGeom prst="rect">
            <a:avLst/>
          </a:prstGeom>
          <a:noFill/>
        </p:spPr>
        <p:txBody>
          <a:bodyPr wrap="none" lIns="91440" tIns="45720" rIns="91440" bIns="45720">
            <a:spAutoFit/>
          </a:bodyPr>
          <a:lstStyle/>
          <a:p>
            <a:pPr algn="ctr"/>
            <a:r>
              <a:rPr lang="en-US" sz="2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For Work and Food </a:t>
            </a:r>
          </a:p>
          <a:p>
            <a:pPr algn="ctr"/>
            <a:r>
              <a:rPr lang="en-US" sz="2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Vote Adolf Hitler</a:t>
            </a:r>
            <a:endParaRPr lang="en-US" sz="2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8204"/>
                                        </p:tgtEl>
                                        <p:attrNameLst>
                                          <p:attrName>style.visibility</p:attrName>
                                        </p:attrNameLst>
                                      </p:cBhvr>
                                      <p:to>
                                        <p:strVal val="visible"/>
                                      </p:to>
                                    </p:set>
                                    <p:animEffect transition="in" filter="box(in)">
                                      <p:cBhvr>
                                        <p:cTn id="25" dur="500"/>
                                        <p:tgtEl>
                                          <p:spTgt spid="820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1896</TotalTime>
  <Words>1716</Words>
  <Application>Microsoft Office PowerPoint</Application>
  <PresentationFormat>On-screen Show (4:3)</PresentationFormat>
  <Paragraphs>196</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World War II </vt:lpstr>
      <vt:lpstr>Vocabulary</vt:lpstr>
      <vt:lpstr>VOCABULARY</vt:lpstr>
      <vt:lpstr>Causes of WWIi</vt:lpstr>
      <vt:lpstr>Causes of WWIi</vt:lpstr>
      <vt:lpstr>Causes of WWIi</vt:lpstr>
      <vt:lpstr>Causes of WWIi</vt:lpstr>
      <vt:lpstr>Causes of WWIi</vt:lpstr>
      <vt:lpstr>Causes of WWIi</vt:lpstr>
      <vt:lpstr>Causes of WWIi</vt:lpstr>
      <vt:lpstr>Causes of WWIi</vt:lpstr>
      <vt:lpstr>Causes of WWIi</vt:lpstr>
      <vt:lpstr>Causes of WWIi</vt:lpstr>
      <vt:lpstr>Leaders of WWIi</vt:lpstr>
      <vt:lpstr>The Beginnings of WWII</vt:lpstr>
      <vt:lpstr>The Beginnings of WWII</vt:lpstr>
      <vt:lpstr>The Beginnings of WWII</vt:lpstr>
      <vt:lpstr>Major Battles</vt:lpstr>
      <vt:lpstr>Japanese Internment Camps</vt:lpstr>
      <vt:lpstr>Slide 20</vt:lpstr>
      <vt:lpstr>Major Battles</vt:lpstr>
      <vt:lpstr>Major Battles</vt:lpstr>
      <vt:lpstr>Women in WWII</vt:lpstr>
      <vt:lpstr>Slide 24</vt:lpstr>
      <vt:lpstr>U.S. Involvement</vt:lpstr>
      <vt:lpstr>Victory in Europe</vt:lpstr>
      <vt:lpstr>Victory in Japan</vt:lpstr>
      <vt:lpstr>The Atomic Bombs</vt:lpstr>
      <vt:lpstr>Slide 29</vt:lpstr>
      <vt:lpstr>The Tragedies of War</vt:lpstr>
      <vt:lpstr>Holocaust</vt:lpstr>
      <vt:lpstr>Slide 32</vt:lpstr>
      <vt:lpstr>New Beginnings</vt:lpstr>
      <vt:lpstr>New Beginnings</vt:lpstr>
      <vt:lpstr>WWII Toward The Cold War</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War II</dc:title>
  <dc:creator>cristin litman</dc:creator>
  <cp:lastModifiedBy>cristin litman</cp:lastModifiedBy>
  <cp:revision>108</cp:revision>
  <dcterms:created xsi:type="dcterms:W3CDTF">2012-05-16T17:09:30Z</dcterms:created>
  <dcterms:modified xsi:type="dcterms:W3CDTF">2012-05-22T15:25:45Z</dcterms:modified>
</cp:coreProperties>
</file>